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63" r:id="rId2"/>
    <p:sldId id="307" r:id="rId3"/>
    <p:sldId id="293" r:id="rId4"/>
    <p:sldId id="289" r:id="rId5"/>
    <p:sldId id="285" r:id="rId6"/>
    <p:sldId id="294" r:id="rId7"/>
    <p:sldId id="269" r:id="rId8"/>
    <p:sldId id="273" r:id="rId9"/>
    <p:sldId id="298" r:id="rId10"/>
    <p:sldId id="297" r:id="rId11"/>
    <p:sldId id="296" r:id="rId12"/>
    <p:sldId id="286" r:id="rId13"/>
    <p:sldId id="272" r:id="rId14"/>
    <p:sldId id="271" r:id="rId15"/>
    <p:sldId id="277" r:id="rId16"/>
    <p:sldId id="299" r:id="rId17"/>
    <p:sldId id="295" r:id="rId18"/>
    <p:sldId id="266" r:id="rId19"/>
    <p:sldId id="278" r:id="rId20"/>
    <p:sldId id="256" r:id="rId21"/>
    <p:sldId id="284" r:id="rId22"/>
    <p:sldId id="261" r:id="rId23"/>
    <p:sldId id="265" r:id="rId24"/>
    <p:sldId id="262" r:id="rId25"/>
    <p:sldId id="257" r:id="rId26"/>
    <p:sldId id="260" r:id="rId27"/>
    <p:sldId id="292" r:id="rId28"/>
    <p:sldId id="283" r:id="rId29"/>
    <p:sldId id="282" r:id="rId30"/>
    <p:sldId id="290" r:id="rId31"/>
    <p:sldId id="258" r:id="rId32"/>
    <p:sldId id="300" r:id="rId33"/>
    <p:sldId id="259" r:id="rId34"/>
    <p:sldId id="264" r:id="rId35"/>
    <p:sldId id="301" r:id="rId36"/>
    <p:sldId id="302" r:id="rId37"/>
    <p:sldId id="303" r:id="rId38"/>
    <p:sldId id="267" r:id="rId39"/>
    <p:sldId id="291" r:id="rId40"/>
    <p:sldId id="280" r:id="rId41"/>
    <p:sldId id="279" r:id="rId42"/>
    <p:sldId id="275" r:id="rId43"/>
    <p:sldId id="274" r:id="rId44"/>
    <p:sldId id="304" r:id="rId45"/>
    <p:sldId id="305" r:id="rId46"/>
    <p:sldId id="30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24" autoAdjust="0"/>
    <p:restoredTop sz="43535" autoAdjust="0"/>
  </p:normalViewPr>
  <p:slideViewPr>
    <p:cSldViewPr>
      <p:cViewPr>
        <p:scale>
          <a:sx n="73" d="100"/>
          <a:sy n="73" d="100"/>
        </p:scale>
        <p:origin x="-2910" y="-78"/>
      </p:cViewPr>
      <p:guideLst>
        <p:guide orient="horz" pos="2160"/>
        <p:guide pos="2880"/>
      </p:guideLst>
    </p:cSldViewPr>
  </p:slideViewPr>
  <p:notesTextViewPr>
    <p:cViewPr>
      <p:scale>
        <a:sx n="100" d="100"/>
        <a:sy n="100" d="100"/>
      </p:scale>
      <p:origin x="0" y="57510"/>
    </p:cViewPr>
  </p:notesTextViewPr>
  <p:sorterViewPr>
    <p:cViewPr>
      <p:scale>
        <a:sx n="66" d="100"/>
        <a:sy n="66" d="100"/>
      </p:scale>
      <p:origin x="0" y="0"/>
    </p:cViewPr>
  </p:sorterViewPr>
  <p:notesViewPr>
    <p:cSldViewPr>
      <p:cViewPr varScale="1">
        <p:scale>
          <a:sx n="100" d="100"/>
          <a:sy n="100" d="100"/>
        </p:scale>
        <p:origin x="-3600"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EE611E-AB24-4187-885C-134E05CD5538}" type="datetimeFigureOut">
              <a:rPr lang="en-US" smtClean="0"/>
              <a:pPr/>
              <a:t>5/27/2010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Where does this go</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D08319-7F10-4664-AFB5-04FC3ED58A4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Slide #1  ----------------------</a:t>
            </a:r>
          </a:p>
          <a:p>
            <a:r>
              <a:rPr lang="en-US" dirty="0" smtClean="0"/>
              <a:t>--------------- Slide #2  ----------------------</a:t>
            </a:r>
          </a:p>
          <a:p>
            <a:r>
              <a:rPr lang="en-US" dirty="0" smtClean="0"/>
              <a:t>--------------- Slide #3  ----------------------</a:t>
            </a:r>
          </a:p>
          <a:p>
            <a:r>
              <a:rPr lang="en-US" dirty="0" smtClean="0"/>
              <a:t>This video will go over some of the Advanced Tactics of Spiritual Warfare, </a:t>
            </a:r>
          </a:p>
          <a:p>
            <a:r>
              <a:rPr lang="en-US" dirty="0" smtClean="0"/>
              <a:t>-----CLICK----</a:t>
            </a:r>
          </a:p>
          <a:p>
            <a:r>
              <a:rPr lang="en-US" dirty="0" smtClean="0"/>
              <a:t>that were revealed through the book  Baptized by Blazing Fire.</a:t>
            </a:r>
          </a:p>
          <a:p>
            <a:endParaRPr lang="en-US" dirty="0" smtClean="0"/>
          </a:p>
          <a:p>
            <a:endParaRPr lang="en-US" dirty="0" smtClean="0"/>
          </a:p>
          <a:p>
            <a:r>
              <a:rPr lang="en-US" dirty="0" smtClean="0"/>
              <a:t>This 5 book series, was an account of a 30 days continual midnight prayer rally at a small Korean Church.  During their midnight prayer, Jesus granted some of the members the gift of Spiritual Site</a:t>
            </a:r>
          </a:p>
          <a:p>
            <a:r>
              <a:rPr lang="en-US" dirty="0" smtClean="0"/>
              <a:t>-----CLICK----</a:t>
            </a:r>
          </a:p>
          <a:p>
            <a:r>
              <a:rPr lang="en-US" dirty="0" smtClean="0"/>
              <a:t>so that they could actually see the spiritual battles taking place while they were praying. </a:t>
            </a:r>
          </a:p>
          <a:p>
            <a:endParaRPr lang="en-US" dirty="0" smtClean="0"/>
          </a:p>
          <a:p>
            <a:r>
              <a:rPr lang="en-US" dirty="0" smtClean="0"/>
              <a:t>Many of us who are </a:t>
            </a:r>
            <a:r>
              <a:rPr lang="en-US" dirty="0" err="1" smtClean="0"/>
              <a:t>familiur</a:t>
            </a:r>
            <a:r>
              <a:rPr lang="en-US" dirty="0" smtClean="0"/>
              <a:t> with Spiritual Warfare, know these battle are happening, but we could never see them. Now we have a valuable first hand account of what is actually taking place during Spiritual Warfare.</a:t>
            </a:r>
          </a:p>
          <a:p>
            <a:endParaRPr lang="en-US" dirty="0" smtClean="0"/>
          </a:p>
          <a:p>
            <a:r>
              <a:rPr lang="en-US" dirty="0" smtClean="0"/>
              <a:t>Through intense spiritual fighting they were shown how devils, demons and unclean spirits try to distract us, scare us, and deceive us while we are praying. Every demonic trick in the book was used against them to hinder them from praying. </a:t>
            </a:r>
          </a:p>
          <a:p>
            <a:r>
              <a:rPr lang="en-US" dirty="0" smtClean="0"/>
              <a:t>-----CLICK----</a:t>
            </a:r>
          </a:p>
          <a:p>
            <a:r>
              <a:rPr lang="en-US" dirty="0" smtClean="0"/>
              <a:t>They encountered and fought against numerous </a:t>
            </a:r>
          </a:p>
          <a:p>
            <a:r>
              <a:rPr lang="en-US" dirty="0" smtClean="0"/>
              <a:t>vampires, -----CLICK----</a:t>
            </a:r>
          </a:p>
          <a:p>
            <a:r>
              <a:rPr lang="en-US" dirty="0" smtClean="0"/>
              <a:t>dragons, -----CLICK----</a:t>
            </a:r>
          </a:p>
          <a:p>
            <a:r>
              <a:rPr lang="en-US" dirty="0" smtClean="0"/>
              <a:t>false </a:t>
            </a:r>
            <a:r>
              <a:rPr lang="en-US" dirty="0" err="1" smtClean="0"/>
              <a:t>christs</a:t>
            </a:r>
            <a:r>
              <a:rPr lang="en-US" dirty="0" smtClean="0"/>
              <a:t>, -----CLICK----</a:t>
            </a:r>
          </a:p>
          <a:p>
            <a:r>
              <a:rPr lang="en-US" dirty="0" smtClean="0"/>
              <a:t>false angels, -----CLICK----</a:t>
            </a:r>
          </a:p>
          <a:p>
            <a:r>
              <a:rPr lang="en-US" dirty="0" smtClean="0"/>
              <a:t>and many other </a:t>
            </a:r>
            <a:r>
              <a:rPr lang="en-US" dirty="0" err="1" smtClean="0"/>
              <a:t>domonic</a:t>
            </a:r>
            <a:r>
              <a:rPr lang="en-US" dirty="0" smtClean="0"/>
              <a:t> spirits. </a:t>
            </a:r>
          </a:p>
          <a:p>
            <a:endParaRPr lang="en-US" dirty="0" smtClean="0"/>
          </a:p>
          <a:p>
            <a:r>
              <a:rPr lang="en-US" dirty="0" smtClean="0"/>
              <a:t>They were shown </a:t>
            </a:r>
            <a:r>
              <a:rPr lang="en-US" dirty="0" err="1" smtClean="0"/>
              <a:t>satan's</a:t>
            </a:r>
            <a:r>
              <a:rPr lang="en-US" dirty="0" smtClean="0"/>
              <a:t> strategies used against Christians, </a:t>
            </a:r>
          </a:p>
          <a:p>
            <a:r>
              <a:rPr lang="en-US" dirty="0" smtClean="0"/>
              <a:t>and shown powerful new spiritual weapons useful in defeating the enemy.</a:t>
            </a:r>
          </a:p>
          <a:p>
            <a:endParaRPr lang="en-US" dirty="0" smtClean="0"/>
          </a:p>
          <a:p>
            <a:r>
              <a:rPr lang="en-US" dirty="0" smtClean="0"/>
              <a:t>--------------- Slide #4  ----------------------</a:t>
            </a:r>
          </a:p>
          <a:p>
            <a:r>
              <a:rPr lang="en-US" dirty="0" smtClean="0"/>
              <a:t>This will also document a unique and powerful form of Warfare called NUWI.  Nighttime Unified Warfare Intercession.</a:t>
            </a:r>
          </a:p>
          <a:p>
            <a:r>
              <a:rPr lang="en-US" dirty="0" smtClean="0"/>
              <a:t>--------------- Slide #5  ----------------------</a:t>
            </a:r>
          </a:p>
          <a:p>
            <a:r>
              <a:rPr lang="en-US" dirty="0" smtClean="0"/>
              <a:t>First of all, What are we up against?  This is a warning to anyone who engages in this type of warfare, </a:t>
            </a:r>
          </a:p>
          <a:p>
            <a:r>
              <a:rPr lang="en-US" dirty="0" smtClean="0"/>
              <a:t>---- Click ----</a:t>
            </a:r>
          </a:p>
          <a:p>
            <a:r>
              <a:rPr lang="en-US" dirty="0" smtClean="0"/>
              <a:t>you are up against the demonic realm, </a:t>
            </a:r>
            <a:r>
              <a:rPr lang="en-US" dirty="0" err="1" smtClean="0"/>
              <a:t>satan’s</a:t>
            </a:r>
            <a:r>
              <a:rPr lang="en-US" dirty="0" smtClean="0"/>
              <a:t> kingdom, </a:t>
            </a:r>
          </a:p>
          <a:p>
            <a:r>
              <a:rPr lang="en-US" dirty="0" smtClean="0"/>
              <a:t>---- Click ----</a:t>
            </a:r>
          </a:p>
          <a:p>
            <a:r>
              <a:rPr lang="en-US" dirty="0" smtClean="0"/>
              <a:t>more powerful than any government,</a:t>
            </a:r>
          </a:p>
          <a:p>
            <a:r>
              <a:rPr lang="en-US" dirty="0" smtClean="0"/>
              <a:t>---- Click ----</a:t>
            </a:r>
          </a:p>
          <a:p>
            <a:r>
              <a:rPr lang="en-US" dirty="0" smtClean="0"/>
              <a:t>more sophisticated than any international business,</a:t>
            </a:r>
          </a:p>
          <a:p>
            <a:r>
              <a:rPr lang="en-US" dirty="0" smtClean="0"/>
              <a:t>---- Click ----</a:t>
            </a:r>
          </a:p>
          <a:p>
            <a:r>
              <a:rPr lang="en-US" dirty="0" smtClean="0"/>
              <a:t>and more influential than any world organization.</a:t>
            </a:r>
          </a:p>
          <a:p>
            <a:r>
              <a:rPr lang="en-US" dirty="0" smtClean="0"/>
              <a:t>--------------- Slide #6  ----------------------</a:t>
            </a:r>
          </a:p>
          <a:p>
            <a:r>
              <a:rPr lang="en-US" dirty="0" smtClean="0"/>
              <a:t>When engaging in spiritual warfare, </a:t>
            </a:r>
          </a:p>
          <a:p>
            <a:r>
              <a:rPr lang="en-US" dirty="0" smtClean="0"/>
              <a:t>if you’re not clearly prepared, </a:t>
            </a:r>
          </a:p>
          <a:p>
            <a:endParaRPr lang="en-US" dirty="0" smtClean="0"/>
          </a:p>
          <a:p>
            <a:r>
              <a:rPr lang="en-US" dirty="0" smtClean="0"/>
              <a:t>the demonic realm can ruin your life or the lives of those around you</a:t>
            </a:r>
          </a:p>
          <a:p>
            <a:r>
              <a:rPr lang="en-US" dirty="0" smtClean="0"/>
              <a:t>they can ruin your marriage, your Job, your property and even get you killed</a:t>
            </a:r>
          </a:p>
          <a:p>
            <a:endParaRPr lang="en-US" dirty="0" smtClean="0"/>
          </a:p>
          <a:p>
            <a:r>
              <a:rPr lang="en-US" dirty="0" smtClean="0"/>
              <a:t>So it’s wise to have sober judgment regarding the demonic realm.  </a:t>
            </a:r>
          </a:p>
          <a:p>
            <a:endParaRPr lang="en-US" dirty="0" smtClean="0"/>
          </a:p>
          <a:p>
            <a:r>
              <a:rPr lang="en-US" dirty="0" smtClean="0"/>
              <a:t>It’s wise to have great faith in God, and NO confidence in the flesh.</a:t>
            </a:r>
          </a:p>
          <a:p>
            <a:endParaRPr lang="en-US" dirty="0" smtClean="0"/>
          </a:p>
          <a:p>
            <a:r>
              <a:rPr lang="en-US" dirty="0" smtClean="0"/>
              <a:t>---Click---</a:t>
            </a:r>
          </a:p>
          <a:p>
            <a:r>
              <a:rPr lang="en-US" dirty="0" smtClean="0"/>
              <a:t>Always keep your guard up, never think you’re invincible or immune to deception.</a:t>
            </a:r>
          </a:p>
          <a:p>
            <a:endParaRPr lang="en-US" dirty="0" smtClean="0"/>
          </a:p>
          <a:p>
            <a:r>
              <a:rPr lang="en-US" dirty="0" smtClean="0"/>
              <a:t>--------------- Slide #7  ----------------------</a:t>
            </a:r>
          </a:p>
          <a:p>
            <a:r>
              <a:rPr lang="en-US" dirty="0" smtClean="0"/>
              <a:t>The Numbers.</a:t>
            </a:r>
          </a:p>
          <a:p>
            <a:r>
              <a:rPr lang="en-US" dirty="0" smtClean="0"/>
              <a:t>--- Click ---</a:t>
            </a:r>
          </a:p>
          <a:p>
            <a:r>
              <a:rPr lang="en-US" dirty="0" smtClean="0"/>
              <a:t>In Howard Pitman’s revelation, “PLACEBO” he was shown the demonic realm, aka. the 2nd heaven, by an angel of the Lord.  </a:t>
            </a:r>
          </a:p>
          <a:p>
            <a:r>
              <a:rPr lang="en-US" dirty="0" smtClean="0"/>
              <a:t>--- Click ---</a:t>
            </a:r>
          </a:p>
          <a:p>
            <a:r>
              <a:rPr lang="en-US" dirty="0" smtClean="0"/>
              <a:t>He estimated that we are outnumbered 1000 to 1, by demonic spirits, of all shapes sizes and appearances. </a:t>
            </a:r>
          </a:p>
          <a:p>
            <a:r>
              <a:rPr lang="en-US" dirty="0" smtClean="0"/>
              <a:t>--- Click ---</a:t>
            </a:r>
          </a:p>
          <a:p>
            <a:r>
              <a:rPr lang="en-US" dirty="0" smtClean="0"/>
              <a:t>Also, from the book Baptized by Blazing fire, when a Christian with the gift of Spiritual site looked up into the sky during day time, </a:t>
            </a:r>
          </a:p>
          <a:p>
            <a:r>
              <a:rPr lang="en-US" dirty="0" smtClean="0"/>
              <a:t>--- Click ---</a:t>
            </a:r>
          </a:p>
          <a:p>
            <a:r>
              <a:rPr lang="en-US" dirty="0" smtClean="0"/>
              <a:t>he saw that the whole sky was covered end to end in evil spirits, there wasn’t even one spot where light was coming through.</a:t>
            </a:r>
          </a:p>
          <a:p>
            <a:r>
              <a:rPr lang="en-US" dirty="0" smtClean="0"/>
              <a:t>--------------- Slide #8  ----------------------</a:t>
            </a:r>
          </a:p>
          <a:p>
            <a:r>
              <a:rPr lang="en-US" dirty="0" smtClean="0"/>
              <a:t>The demonic realm is leading billions of souls into hell,</a:t>
            </a:r>
          </a:p>
          <a:p>
            <a:r>
              <a:rPr lang="en-US" dirty="0" smtClean="0"/>
              <a:t>an eternity of unspeakable suffering and torment </a:t>
            </a:r>
          </a:p>
          <a:p>
            <a:r>
              <a:rPr lang="en-US" dirty="0" smtClean="0"/>
              <a:t>----Click----</a:t>
            </a:r>
          </a:p>
          <a:p>
            <a:r>
              <a:rPr lang="en-US" dirty="0" smtClean="0"/>
              <a:t>they use a multitude of ways &amp; methods to trap people in sin.</a:t>
            </a:r>
          </a:p>
          <a:p>
            <a:endParaRPr lang="en-US" dirty="0" smtClean="0"/>
          </a:p>
          <a:p>
            <a:r>
              <a:rPr lang="en-US" dirty="0" smtClean="0"/>
              <a:t>--------------- Slide #9  ----------------------</a:t>
            </a:r>
          </a:p>
          <a:p>
            <a:r>
              <a:rPr lang="en-US" dirty="0" smtClean="0"/>
              <a:t>The demonic realm is leading billions of souls into hell,</a:t>
            </a:r>
          </a:p>
          <a:p>
            <a:r>
              <a:rPr lang="en-US" dirty="0" smtClean="0"/>
              <a:t>an eternity of unspeakable suffering and torment </a:t>
            </a:r>
          </a:p>
          <a:p>
            <a:r>
              <a:rPr lang="en-US" dirty="0" smtClean="0"/>
              <a:t>----Click----</a:t>
            </a:r>
          </a:p>
          <a:p>
            <a:r>
              <a:rPr lang="en-US" dirty="0" smtClean="0"/>
              <a:t>they use a multitude of ways &amp; methods to trap people in sin.</a:t>
            </a:r>
          </a:p>
          <a:p>
            <a:endParaRPr lang="en-US" dirty="0" smtClean="0"/>
          </a:p>
          <a:p>
            <a:r>
              <a:rPr lang="en-US" dirty="0" smtClean="0"/>
              <a:t>Depression</a:t>
            </a:r>
          </a:p>
          <a:p>
            <a:r>
              <a:rPr lang="en-US" dirty="0" smtClean="0"/>
              <a:t>Idolatry  </a:t>
            </a:r>
          </a:p>
          <a:p>
            <a:endParaRPr lang="en-US" dirty="0" smtClean="0"/>
          </a:p>
          <a:p>
            <a:endParaRPr lang="en-US" dirty="0" smtClean="0"/>
          </a:p>
          <a:p>
            <a:r>
              <a:rPr lang="en-US" dirty="0" smtClean="0"/>
              <a:t>--------------- Slide #10  ----------------------</a:t>
            </a:r>
          </a:p>
          <a:p>
            <a:r>
              <a:rPr lang="en-US" dirty="0" smtClean="0"/>
              <a:t>Murder</a:t>
            </a:r>
          </a:p>
          <a:p>
            <a:r>
              <a:rPr lang="en-US" dirty="0" smtClean="0"/>
              <a:t>Drugs</a:t>
            </a:r>
          </a:p>
          <a:p>
            <a:r>
              <a:rPr lang="en-US" dirty="0" smtClean="0"/>
              <a:t>Rage</a:t>
            </a:r>
          </a:p>
          <a:p>
            <a:r>
              <a:rPr lang="en-US" dirty="0" smtClean="0"/>
              <a:t>Adultery</a:t>
            </a:r>
          </a:p>
          <a:p>
            <a:r>
              <a:rPr lang="en-US" dirty="0" smtClean="0"/>
              <a:t>Pornography</a:t>
            </a:r>
          </a:p>
          <a:p>
            <a:r>
              <a:rPr lang="en-US" dirty="0" smtClean="0"/>
              <a:t>Prostitution</a:t>
            </a:r>
          </a:p>
          <a:p>
            <a:r>
              <a:rPr lang="en-US" dirty="0" smtClean="0"/>
              <a:t>Homosexuality</a:t>
            </a:r>
          </a:p>
          <a:p>
            <a:r>
              <a:rPr lang="en-US" dirty="0" smtClean="0"/>
              <a:t>Theft</a:t>
            </a:r>
          </a:p>
          <a:p>
            <a:r>
              <a:rPr lang="en-US" dirty="0" smtClean="0"/>
              <a:t>Blasphemy</a:t>
            </a:r>
          </a:p>
          <a:p>
            <a:r>
              <a:rPr lang="en-US" dirty="0" smtClean="0"/>
              <a:t>Gluttony</a:t>
            </a:r>
          </a:p>
          <a:p>
            <a:r>
              <a:rPr lang="en-US" dirty="0" smtClean="0"/>
              <a:t>Witchcraft</a:t>
            </a:r>
          </a:p>
          <a:p>
            <a:r>
              <a:rPr lang="en-US" dirty="0" smtClean="0"/>
              <a:t>Drunkenness</a:t>
            </a:r>
          </a:p>
          <a:p>
            <a:r>
              <a:rPr lang="en-US" dirty="0" smtClean="0"/>
              <a:t>Disobeying Commandments,</a:t>
            </a:r>
          </a:p>
          <a:p>
            <a:r>
              <a:rPr lang="en-US" dirty="0" smtClean="0"/>
              <a:t>And many others</a:t>
            </a:r>
          </a:p>
          <a:p>
            <a:endParaRPr lang="en-US" dirty="0" smtClean="0"/>
          </a:p>
          <a:p>
            <a:r>
              <a:rPr lang="en-US" dirty="0" smtClean="0"/>
              <a:t>--------------- Slide #11  ----------------------</a:t>
            </a:r>
          </a:p>
          <a:p>
            <a:r>
              <a:rPr lang="en-US" dirty="0" smtClean="0"/>
              <a:t>In the book, “A Divine Revelation of Hell”, </a:t>
            </a:r>
          </a:p>
          <a:p>
            <a:r>
              <a:rPr lang="en-US" dirty="0" smtClean="0"/>
              <a:t>when Mary K. Baxter was shown hell, she saw the souls of people who had recently died on Earth.  They were falling into hell.  </a:t>
            </a:r>
          </a:p>
          <a:p>
            <a:endParaRPr lang="en-US" dirty="0" smtClean="0"/>
          </a:p>
          <a:p>
            <a:r>
              <a:rPr lang="en-US" dirty="0" smtClean="0"/>
              <a:t>This process would continue day and night, as people died, their souls would fall down to the entrance of hell.  </a:t>
            </a:r>
          </a:p>
          <a:p>
            <a:endParaRPr lang="en-US" dirty="0" smtClean="0"/>
          </a:p>
          <a:p>
            <a:r>
              <a:rPr lang="en-US" dirty="0" smtClean="0"/>
              <a:t>As soon as a soul fell in, a group of demons would chain it up, and drag it away to be tortured.  The souls would frantically scream and fight, to escape, but it was no use.</a:t>
            </a:r>
          </a:p>
          <a:p>
            <a:endParaRPr lang="en-US" dirty="0" smtClean="0"/>
          </a:p>
          <a:p>
            <a:r>
              <a:rPr lang="en-US" dirty="0" smtClean="0"/>
              <a:t>the Majority of the world's people ended up here.  Most, not even believing that hell existed.</a:t>
            </a:r>
          </a:p>
          <a:p>
            <a:endParaRPr lang="en-US" dirty="0" smtClean="0"/>
          </a:p>
          <a:p>
            <a:r>
              <a:rPr lang="en-US" dirty="0" smtClean="0"/>
              <a:t>--------------- Slide #12  ----------------------</a:t>
            </a:r>
          </a:p>
          <a:p>
            <a:r>
              <a:rPr lang="en-US" dirty="0" smtClean="0"/>
              <a:t>The demonic real hinders every aspect of the Church; </a:t>
            </a:r>
          </a:p>
          <a:p>
            <a:r>
              <a:rPr lang="en-US" dirty="0" smtClean="0"/>
              <a:t>evangelism, </a:t>
            </a:r>
          </a:p>
          <a:p>
            <a:r>
              <a:rPr lang="en-US" dirty="0" smtClean="0"/>
              <a:t>missions, </a:t>
            </a:r>
          </a:p>
          <a:p>
            <a:r>
              <a:rPr lang="en-US" dirty="0" smtClean="0"/>
              <a:t>intercession, </a:t>
            </a:r>
          </a:p>
          <a:p>
            <a:r>
              <a:rPr lang="en-US" dirty="0" smtClean="0"/>
              <a:t>worship, </a:t>
            </a:r>
          </a:p>
          <a:p>
            <a:r>
              <a:rPr lang="en-US" dirty="0" smtClean="0"/>
              <a:t>charity, etc.  </a:t>
            </a:r>
          </a:p>
          <a:p>
            <a:r>
              <a:rPr lang="en-US" dirty="0" smtClean="0"/>
              <a:t>---Click---</a:t>
            </a:r>
          </a:p>
          <a:p>
            <a:r>
              <a:rPr lang="en-US" dirty="0" smtClean="0"/>
              <a:t>And it causes worldwide havoc and devastation.</a:t>
            </a:r>
          </a:p>
          <a:p>
            <a:endParaRPr lang="en-US" dirty="0" smtClean="0"/>
          </a:p>
          <a:p>
            <a:r>
              <a:rPr lang="en-US" dirty="0" smtClean="0"/>
              <a:t>Destroying lives, marriages, friendships, property, </a:t>
            </a:r>
          </a:p>
          <a:p>
            <a:endParaRPr lang="en-US" dirty="0" smtClean="0"/>
          </a:p>
          <a:p>
            <a:r>
              <a:rPr lang="en-US" dirty="0" smtClean="0"/>
              <a:t>Therefore, any advancement against the demonic realm will benefit EVERY aspect of the Church.</a:t>
            </a:r>
          </a:p>
          <a:p>
            <a:r>
              <a:rPr lang="en-US" dirty="0" smtClean="0"/>
              <a:t>--------------- Slide #13  ----------------------</a:t>
            </a:r>
          </a:p>
          <a:p>
            <a:r>
              <a:rPr lang="en-US" dirty="0" smtClean="0"/>
              <a:t>Jesus said we must first bind up the strong man, and then take his goods.  </a:t>
            </a:r>
          </a:p>
          <a:p>
            <a:r>
              <a:rPr lang="en-US" dirty="0" smtClean="0"/>
              <a:t>So until the demonic realm is properly dealt with, </a:t>
            </a:r>
          </a:p>
          <a:p>
            <a:r>
              <a:rPr lang="en-US" dirty="0" smtClean="0"/>
              <a:t>there won’t be the revival so many are waiting for.  </a:t>
            </a:r>
          </a:p>
          <a:p>
            <a:endParaRPr lang="en-US" dirty="0" smtClean="0"/>
          </a:p>
          <a:p>
            <a:r>
              <a:rPr lang="en-US" dirty="0" smtClean="0"/>
              <a:t>And they will continually interfere with the end-time harvest.</a:t>
            </a:r>
          </a:p>
          <a:p>
            <a:endParaRPr lang="en-US" dirty="0" smtClean="0"/>
          </a:p>
          <a:p>
            <a:r>
              <a:rPr lang="en-US" dirty="0" smtClean="0"/>
              <a:t>--------------- Slide #14  ----------------------</a:t>
            </a:r>
          </a:p>
          <a:p>
            <a:r>
              <a:rPr lang="en-US" dirty="0" smtClean="0"/>
              <a:t>In the parable of the weeds, Jesus said, </a:t>
            </a:r>
          </a:p>
          <a:p>
            <a:endParaRPr lang="en-US" dirty="0" smtClean="0"/>
          </a:p>
          <a:p>
            <a:r>
              <a:rPr lang="en-US" dirty="0" smtClean="0"/>
              <a:t>“While we were sleeping, my enemy planted his seeds.”   </a:t>
            </a:r>
          </a:p>
          <a:p>
            <a:endParaRPr lang="en-US" dirty="0" smtClean="0"/>
          </a:p>
          <a:p>
            <a:r>
              <a:rPr lang="en-US" dirty="0" smtClean="0"/>
              <a:t>This tells us that the devil does his main work at night, while most Christians are asleep, and nobody is watching or praying.  Therefore, as many Christian's already know, nighttime is the most strategic time to pray, when the fighting is the most intense. </a:t>
            </a:r>
          </a:p>
          <a:p>
            <a:endParaRPr lang="en-US" dirty="0" smtClean="0"/>
          </a:p>
          <a:p>
            <a:endParaRPr lang="en-US" dirty="0" smtClean="0"/>
          </a:p>
          <a:p>
            <a:r>
              <a:rPr lang="en-US" dirty="0" smtClean="0"/>
              <a:t>Stopping the enemy when his work is just a seed, </a:t>
            </a:r>
          </a:p>
          <a:p>
            <a:r>
              <a:rPr lang="en-US" dirty="0" smtClean="0"/>
              <a:t>---Click---</a:t>
            </a:r>
          </a:p>
          <a:p>
            <a:r>
              <a:rPr lang="en-US" dirty="0" smtClean="0"/>
              <a:t>is much easier than dealing with a full grown tree.</a:t>
            </a:r>
          </a:p>
          <a:p>
            <a:r>
              <a:rPr lang="en-US" dirty="0" smtClean="0"/>
              <a:t>--------------- Slide #15  ----------------------</a:t>
            </a:r>
          </a:p>
          <a:p>
            <a:r>
              <a:rPr lang="en-US" dirty="0" smtClean="0"/>
              <a:t>Jesus said that we should always pray and not give up.</a:t>
            </a:r>
          </a:p>
          <a:p>
            <a:r>
              <a:rPr lang="en-US" dirty="0" smtClean="0"/>
              <a:t> </a:t>
            </a:r>
          </a:p>
          <a:p>
            <a:r>
              <a:rPr lang="en-US" dirty="0" smtClean="0"/>
              <a:t>For successful warfare, we will need to be ready to pray continually for several hours.  </a:t>
            </a:r>
          </a:p>
          <a:p>
            <a:endParaRPr lang="en-US" dirty="0" smtClean="0"/>
          </a:p>
          <a:p>
            <a:r>
              <a:rPr lang="en-US" dirty="0" smtClean="0"/>
              <a:t>You’ll need to press in hard and make a commitment, until you get a break through. </a:t>
            </a:r>
          </a:p>
          <a:p>
            <a:endParaRPr lang="en-US" dirty="0" smtClean="0"/>
          </a:p>
          <a:p>
            <a:r>
              <a:rPr lang="en-US" dirty="0" smtClean="0"/>
              <a:t>In the book, the church prayed all night long, for several weeks. You should be able to pray for 1, 2 ,3 hours or more.  </a:t>
            </a:r>
          </a:p>
          <a:p>
            <a:r>
              <a:rPr lang="en-US" dirty="0" smtClean="0"/>
              <a:t>Don’t give up!</a:t>
            </a:r>
          </a:p>
          <a:p>
            <a:r>
              <a:rPr lang="en-US" dirty="0" smtClean="0"/>
              <a:t>--------------- Slide #16  ----------------------</a:t>
            </a:r>
          </a:p>
          <a:p>
            <a:r>
              <a:rPr lang="en-US" dirty="0" smtClean="0"/>
              <a:t>In a vision that one of my friends had.  She saw a dark cloud over the earth, filled with evil spirits.  And there were Christians underneath it praying. </a:t>
            </a:r>
          </a:p>
          <a:p>
            <a:r>
              <a:rPr lang="en-US" dirty="0" smtClean="0"/>
              <a:t>---Click---</a:t>
            </a:r>
          </a:p>
          <a:p>
            <a:r>
              <a:rPr lang="en-US" dirty="0" smtClean="0"/>
              <a:t>As the Christians prayed, they would ascend upward toward the dark cloud. Pressing into it.</a:t>
            </a:r>
          </a:p>
          <a:p>
            <a:r>
              <a:rPr lang="en-US" dirty="0" smtClean="0"/>
              <a:t>---Click---</a:t>
            </a:r>
          </a:p>
          <a:p>
            <a:r>
              <a:rPr lang="en-US" dirty="0" smtClean="0"/>
              <a:t>But only those Christian’s that would pray hard &amp; continually, would break through the dark cloud.</a:t>
            </a:r>
          </a:p>
          <a:p>
            <a:r>
              <a:rPr lang="en-US" dirty="0" smtClean="0"/>
              <a:t>---Click---</a:t>
            </a:r>
          </a:p>
          <a:p>
            <a:r>
              <a:rPr lang="en-US" dirty="0" smtClean="0"/>
              <a:t>The rest would eventually fall back down to earth.</a:t>
            </a:r>
          </a:p>
          <a:p>
            <a:endParaRPr lang="en-US" dirty="0" smtClean="0"/>
          </a:p>
          <a:p>
            <a:r>
              <a:rPr lang="en-US" dirty="0" smtClean="0"/>
              <a:t>The Christian who would break through, would have victory over their enemy, and victory over their circumstances.  </a:t>
            </a:r>
          </a:p>
          <a:p>
            <a:endParaRPr lang="en-US" dirty="0" smtClean="0"/>
          </a:p>
          <a:p>
            <a:r>
              <a:rPr lang="en-US" dirty="0" smtClean="0"/>
              <a:t>But those who would fall back down, would always be dealing with the circumstances, trying just to maintain.</a:t>
            </a:r>
          </a:p>
          <a:p>
            <a:endParaRPr lang="en-US" dirty="0" smtClean="0"/>
          </a:p>
          <a:p>
            <a:r>
              <a:rPr lang="en-US" dirty="0" smtClean="0"/>
              <a:t>Therefore, a determination to breakthrough in prayer is critical. </a:t>
            </a:r>
          </a:p>
          <a:p>
            <a:r>
              <a:rPr lang="en-US" dirty="0" smtClean="0"/>
              <a:t>--------------- Slide #17  ----------------------</a:t>
            </a:r>
          </a:p>
          <a:p>
            <a:r>
              <a:rPr lang="en-US" dirty="0" smtClean="0"/>
              <a:t>In a vision from Mary K Baxter, she was shown a war in the Heavens.  </a:t>
            </a:r>
          </a:p>
          <a:p>
            <a:endParaRPr lang="en-US" dirty="0" smtClean="0"/>
          </a:p>
          <a:p>
            <a:r>
              <a:rPr lang="en-US" dirty="0" smtClean="0"/>
              <a:t>A Demonic spirit in the form of a wizard, was high above the earth, doing evil things to the earth.  </a:t>
            </a:r>
          </a:p>
          <a:p>
            <a:r>
              <a:rPr lang="en-US" dirty="0" smtClean="0"/>
              <a:t>---Click---</a:t>
            </a:r>
          </a:p>
          <a:p>
            <a:endParaRPr lang="en-US" dirty="0" smtClean="0"/>
          </a:p>
          <a:p>
            <a:r>
              <a:rPr lang="en-US" dirty="0" smtClean="0"/>
              <a:t>he would cast evil spells on various people, and other demons joined in. Evil was magnified and sin abounded because of this work. It caused men to steal, to lie, to cheat, to hurt one another, to speak evil or to succumb to the lusts of the flesh.</a:t>
            </a:r>
          </a:p>
          <a:p>
            <a:endParaRPr lang="en-US" dirty="0" smtClean="0"/>
          </a:p>
          <a:p>
            <a:r>
              <a:rPr lang="en-US" dirty="0" smtClean="0"/>
              <a:t>But then, in the vision, the people of God began to pray.</a:t>
            </a:r>
          </a:p>
          <a:p>
            <a:r>
              <a:rPr lang="en-US" dirty="0" smtClean="0"/>
              <a:t>---Click---</a:t>
            </a:r>
          </a:p>
          <a:p>
            <a:r>
              <a:rPr lang="en-US" dirty="0" smtClean="0"/>
              <a:t>  They prayed in the name of Jesus and with faith.  As they did this, the Word of God came against the evil spirits,</a:t>
            </a:r>
          </a:p>
          <a:p>
            <a:r>
              <a:rPr lang="en-US" dirty="0" smtClean="0"/>
              <a:t>---Click---</a:t>
            </a:r>
          </a:p>
          <a:p>
            <a:r>
              <a:rPr lang="en-US" dirty="0" smtClean="0"/>
              <a:t>forcing them out. </a:t>
            </a:r>
          </a:p>
          <a:p>
            <a:endParaRPr lang="en-US" dirty="0" smtClean="0"/>
          </a:p>
          <a:p>
            <a:r>
              <a:rPr lang="en-US" dirty="0" smtClean="0"/>
              <a:t>The evil spells were broken, </a:t>
            </a:r>
          </a:p>
          <a:p>
            <a:r>
              <a:rPr lang="en-US" dirty="0" smtClean="0"/>
              <a:t>Click---</a:t>
            </a:r>
          </a:p>
          <a:p>
            <a:r>
              <a:rPr lang="en-US" dirty="0" smtClean="0"/>
              <a:t>the saints were strengthened, there was great deliverance.  </a:t>
            </a:r>
          </a:p>
          <a:p>
            <a:r>
              <a:rPr lang="en-US" dirty="0" smtClean="0"/>
              <a:t>This brought great praise to God, which resulted in even more victories.</a:t>
            </a:r>
          </a:p>
          <a:p>
            <a:r>
              <a:rPr lang="en-US" dirty="0" smtClean="0"/>
              <a:t>There were angelic forces released to destroy the forces of evil.  </a:t>
            </a:r>
          </a:p>
          <a:p>
            <a:endParaRPr lang="en-US" dirty="0" smtClean="0"/>
          </a:p>
          <a:p>
            <a:r>
              <a:rPr lang="en-US" dirty="0" smtClean="0"/>
              <a:t>But when there was disbelief, the evil powers began to overcome.</a:t>
            </a:r>
          </a:p>
          <a:p>
            <a:r>
              <a:rPr lang="en-US" dirty="0" smtClean="0"/>
              <a:t>---Click---</a:t>
            </a:r>
          </a:p>
          <a:p>
            <a:endParaRPr lang="en-US" dirty="0" smtClean="0"/>
          </a:p>
          <a:p>
            <a:r>
              <a:rPr lang="en-US" dirty="0" smtClean="0"/>
              <a:t>Jesus said, "My people must believe, and they must agree with each other and with Me," "if all things are to be put under the Father's feet." </a:t>
            </a:r>
          </a:p>
          <a:p>
            <a:r>
              <a:rPr lang="en-US" dirty="0" smtClean="0"/>
              <a:t>--------------- Slide #18  ----------------------</a:t>
            </a:r>
          </a:p>
          <a:p>
            <a:r>
              <a:rPr lang="en-US" dirty="0" smtClean="0"/>
              <a:t>In Exodus 17 it was shown that as long as Moses held up his hands, </a:t>
            </a:r>
          </a:p>
          <a:p>
            <a:r>
              <a:rPr lang="en-US" dirty="0" smtClean="0"/>
              <a:t>his army would win the battle. </a:t>
            </a:r>
          </a:p>
          <a:p>
            <a:endParaRPr lang="en-US" dirty="0" smtClean="0"/>
          </a:p>
          <a:p>
            <a:r>
              <a:rPr lang="en-US" dirty="0" smtClean="0"/>
              <a:t>This is also a technique used is spiritual warfare, </a:t>
            </a:r>
          </a:p>
          <a:p>
            <a:r>
              <a:rPr lang="en-US" dirty="0" smtClean="0"/>
              <a:t>in the Baptized by Blazing fire book Jesus said </a:t>
            </a:r>
          </a:p>
          <a:p>
            <a:r>
              <a:rPr lang="en-US" dirty="0" smtClean="0"/>
              <a:t>”Don’t let your arms fall down even though it’s hard.  </a:t>
            </a:r>
          </a:p>
          <a:p>
            <a:r>
              <a:rPr lang="en-US" dirty="0" smtClean="0"/>
              <a:t>The prayer with hands lifted up high has much more power. ”</a:t>
            </a:r>
          </a:p>
          <a:p>
            <a:endParaRPr lang="en-US" dirty="0" smtClean="0"/>
          </a:p>
          <a:p>
            <a:r>
              <a:rPr lang="en-US" dirty="0" smtClean="0"/>
              <a:t>So keep you hands up during prayer.</a:t>
            </a:r>
          </a:p>
          <a:p>
            <a:endParaRPr lang="en-US" dirty="0" smtClean="0"/>
          </a:p>
          <a:p>
            <a:r>
              <a:rPr lang="en-US" dirty="0" smtClean="0"/>
              <a:t>---Click---</a:t>
            </a:r>
          </a:p>
          <a:p>
            <a:endParaRPr lang="en-US" dirty="0" smtClean="0"/>
          </a:p>
          <a:p>
            <a:r>
              <a:rPr lang="en-US" dirty="0" smtClean="0"/>
              <a:t>Also, many people have experiences specific types of hand movements </a:t>
            </a:r>
          </a:p>
          <a:p>
            <a:r>
              <a:rPr lang="en-US" dirty="0" smtClean="0"/>
              <a:t>while their hands were raised in prayer.</a:t>
            </a:r>
          </a:p>
          <a:p>
            <a:endParaRPr lang="en-US" dirty="0" smtClean="0"/>
          </a:p>
          <a:p>
            <a:r>
              <a:rPr lang="en-US" dirty="0" smtClean="0"/>
              <a:t>For me, when I’m praying for against evil spirits, </a:t>
            </a:r>
          </a:p>
          <a:p>
            <a:r>
              <a:rPr lang="en-US" dirty="0" smtClean="0"/>
              <a:t>my hands would move in one specific pattern, </a:t>
            </a:r>
          </a:p>
          <a:p>
            <a:endParaRPr lang="en-US" dirty="0" smtClean="0"/>
          </a:p>
          <a:p>
            <a:r>
              <a:rPr lang="en-US" dirty="0" smtClean="0"/>
              <a:t>but then when I pray for more laborers </a:t>
            </a:r>
          </a:p>
          <a:p>
            <a:r>
              <a:rPr lang="en-US" dirty="0" smtClean="0"/>
              <a:t>my hands would move in a different style of pattern.   </a:t>
            </a:r>
          </a:p>
          <a:p>
            <a:endParaRPr lang="en-US" dirty="0" smtClean="0"/>
          </a:p>
          <a:p>
            <a:r>
              <a:rPr lang="en-US" dirty="0" smtClean="0"/>
              <a:t>Also, when I prayed for Justice, </a:t>
            </a:r>
          </a:p>
          <a:p>
            <a:r>
              <a:rPr lang="en-US" dirty="0" smtClean="0"/>
              <a:t>a new hand motion started to manifest.   </a:t>
            </a:r>
          </a:p>
          <a:p>
            <a:endParaRPr lang="en-US" dirty="0" smtClean="0"/>
          </a:p>
          <a:p>
            <a:r>
              <a:rPr lang="en-US" dirty="0" smtClean="0"/>
              <a:t>You must be open to move your hands in any fashion </a:t>
            </a:r>
          </a:p>
          <a:p>
            <a:r>
              <a:rPr lang="en-US" dirty="0" smtClean="0"/>
              <a:t>that is guided by the Holy Spirit. </a:t>
            </a:r>
          </a:p>
          <a:p>
            <a:endParaRPr lang="en-US" dirty="0" smtClean="0"/>
          </a:p>
          <a:p>
            <a:r>
              <a:rPr lang="en-US" dirty="0" smtClean="0"/>
              <a:t>--------------- Slide #19  ----------------------</a:t>
            </a:r>
          </a:p>
          <a:p>
            <a:r>
              <a:rPr lang="en-US" dirty="0" smtClean="0"/>
              <a:t>Don't Get Distracted</a:t>
            </a:r>
          </a:p>
          <a:p>
            <a:endParaRPr lang="en-US" dirty="0" smtClean="0"/>
          </a:p>
          <a:p>
            <a:r>
              <a:rPr lang="en-US" dirty="0" smtClean="0"/>
              <a:t>When praying intensely, </a:t>
            </a:r>
          </a:p>
          <a:p>
            <a:r>
              <a:rPr lang="en-US" dirty="0" smtClean="0"/>
              <a:t>---Click---</a:t>
            </a:r>
          </a:p>
          <a:p>
            <a:r>
              <a:rPr lang="en-US" dirty="0" smtClean="0"/>
              <a:t>it is not good to focus on the physical realm, </a:t>
            </a:r>
          </a:p>
          <a:p>
            <a:r>
              <a:rPr lang="en-US" dirty="0" smtClean="0"/>
              <a:t>it only distracts you, </a:t>
            </a:r>
          </a:p>
          <a:p>
            <a:r>
              <a:rPr lang="en-US" dirty="0" smtClean="0"/>
              <a:t>and gets your mind off the spiritual reality.  </a:t>
            </a:r>
          </a:p>
          <a:p>
            <a:endParaRPr lang="en-US" dirty="0" smtClean="0"/>
          </a:p>
          <a:p>
            <a:r>
              <a:rPr lang="en-US" dirty="0" smtClean="0"/>
              <a:t>---Click---</a:t>
            </a:r>
          </a:p>
          <a:p>
            <a:r>
              <a:rPr lang="en-US" dirty="0" smtClean="0"/>
              <a:t>Therefore it is beneficial to close your eyes during prayer, </a:t>
            </a:r>
          </a:p>
          <a:p>
            <a:r>
              <a:rPr lang="en-US" dirty="0" smtClean="0"/>
              <a:t>and get into a place where physical things do not distract you, where you can give 100% of your focus to prayer.</a:t>
            </a:r>
          </a:p>
          <a:p>
            <a:endParaRPr lang="en-US" dirty="0" smtClean="0"/>
          </a:p>
          <a:p>
            <a:r>
              <a:rPr lang="en-US" dirty="0" smtClean="0"/>
              <a:t>---Click---</a:t>
            </a:r>
          </a:p>
          <a:p>
            <a:r>
              <a:rPr lang="en-US" dirty="0" smtClean="0"/>
              <a:t>Upbeat Worship music, </a:t>
            </a:r>
          </a:p>
          <a:p>
            <a:r>
              <a:rPr lang="en-US" dirty="0" smtClean="0"/>
              <a:t>can help keep your focus on God, and stay alert for longer periods of time.</a:t>
            </a:r>
          </a:p>
          <a:p>
            <a:r>
              <a:rPr lang="en-US" dirty="0" smtClean="0"/>
              <a:t>--------------- Slide #20  ----------------------</a:t>
            </a:r>
          </a:p>
          <a:p>
            <a:r>
              <a:rPr lang="en-US" dirty="0" smtClean="0"/>
              <a:t>In this revelation, the main objective of the demons was to hinder all aspects of Prayer and Praise.  </a:t>
            </a:r>
          </a:p>
          <a:p>
            <a:r>
              <a:rPr lang="en-US" dirty="0" smtClean="0"/>
              <a:t>---Click---</a:t>
            </a:r>
          </a:p>
          <a:p>
            <a:r>
              <a:rPr lang="en-US" dirty="0" smtClean="0"/>
              <a:t>To stop prayer at all costs, because Prayer and praise would hinder the demonic realm from completing their objectives.</a:t>
            </a:r>
          </a:p>
          <a:p>
            <a:r>
              <a:rPr lang="en-US" dirty="0" smtClean="0"/>
              <a:t>---Click---</a:t>
            </a:r>
          </a:p>
          <a:p>
            <a:r>
              <a:rPr lang="en-US" dirty="0" smtClean="0"/>
              <a:t>In one example, a high ranked demon came to attack the church. It was a demon with great power to get people to commit suicide. But, it was furious because it was not able to find suicide victims in the city, while this church group was praying and praising. </a:t>
            </a:r>
          </a:p>
          <a:p>
            <a:r>
              <a:rPr lang="en-US" dirty="0" smtClean="0"/>
              <a:t>---Click----</a:t>
            </a:r>
          </a:p>
          <a:p>
            <a:r>
              <a:rPr lang="en-US" dirty="0" smtClean="0"/>
              <a:t>You must NOT let the demonic realm stop, distract or terrify you while your group is praying.  </a:t>
            </a:r>
          </a:p>
          <a:p>
            <a:r>
              <a:rPr lang="en-US" dirty="0" smtClean="0"/>
              <a:t>--------------- Slide #21 ----------------------</a:t>
            </a:r>
          </a:p>
          <a:p>
            <a:r>
              <a:rPr lang="en-US" dirty="0" smtClean="0"/>
              <a:t>Unified prayer is much more powerful than individual prayer, </a:t>
            </a:r>
          </a:p>
          <a:p>
            <a:r>
              <a:rPr lang="en-US" dirty="0" smtClean="0"/>
              <a:t>and many spiritual battle will require a team effort.</a:t>
            </a:r>
          </a:p>
          <a:p>
            <a:endParaRPr lang="en-US" dirty="0" smtClean="0"/>
          </a:p>
          <a:p>
            <a:r>
              <a:rPr lang="en-US" dirty="0" smtClean="0"/>
              <a:t>In Deuteronomy 32 it shows that 1 man can chase a thousand</a:t>
            </a:r>
          </a:p>
          <a:p>
            <a:r>
              <a:rPr lang="en-US" dirty="0" smtClean="0"/>
              <a:t>but 2 men can put ten thousand to flight. </a:t>
            </a:r>
          </a:p>
          <a:p>
            <a:endParaRPr lang="en-US" dirty="0" smtClean="0"/>
          </a:p>
          <a:p>
            <a:r>
              <a:rPr lang="en-US" dirty="0" smtClean="0"/>
              <a:t>So to be effective in taking down spiritual principalities and strong holds, you’ll need to surround yourself with dedicated prayer warriors, praying in unity, and praying in agreement.</a:t>
            </a:r>
          </a:p>
          <a:p>
            <a:r>
              <a:rPr lang="en-US" dirty="0" smtClean="0"/>
              <a:t>--------------- Slide #22 ----------------------</a:t>
            </a:r>
          </a:p>
          <a:p>
            <a:r>
              <a:rPr lang="en-US" dirty="0" smtClean="0"/>
              <a:t>One of the most powerful tools of the demonic spirits </a:t>
            </a:r>
          </a:p>
          <a:p>
            <a:r>
              <a:rPr lang="en-US" dirty="0" smtClean="0"/>
              <a:t>is deception and their ability to hide.  </a:t>
            </a:r>
          </a:p>
          <a:p>
            <a:endParaRPr lang="en-US" dirty="0" smtClean="0"/>
          </a:p>
          <a:p>
            <a:r>
              <a:rPr lang="en-US" dirty="0" smtClean="0"/>
              <a:t>In fact, just detecting their presence and revealing their identity is one of the most difficult parts of spiritual warfare.  </a:t>
            </a:r>
          </a:p>
          <a:p>
            <a:endParaRPr lang="en-US" dirty="0" smtClean="0"/>
          </a:p>
          <a:p>
            <a:r>
              <a:rPr lang="en-US" dirty="0" smtClean="0"/>
              <a:t>To counter this, God has granted his people the powerful spiritual gift of Open Site.  </a:t>
            </a:r>
          </a:p>
          <a:p>
            <a:r>
              <a:rPr lang="en-US" dirty="0" smtClean="0"/>
              <a:t>---Click---</a:t>
            </a:r>
          </a:p>
          <a:p>
            <a:endParaRPr lang="en-US" dirty="0" smtClean="0"/>
          </a:p>
          <a:p>
            <a:r>
              <a:rPr lang="en-US" dirty="0" smtClean="0"/>
              <a:t>This gift is different than the gift of Vision.</a:t>
            </a:r>
          </a:p>
          <a:p>
            <a:r>
              <a:rPr lang="en-US" dirty="0" smtClean="0"/>
              <a:t>Visions are often short visual messages prompted by the Holy Spirit, but Open Site is the ability to continually see into the Spiritual realm.  </a:t>
            </a:r>
          </a:p>
          <a:p>
            <a:r>
              <a:rPr lang="en-US" dirty="0" smtClean="0"/>
              <a:t>An example of this was shown to Elisha’s servant in 2nd Kings 6:17,</a:t>
            </a:r>
          </a:p>
          <a:p>
            <a:r>
              <a:rPr lang="en-US" dirty="0" smtClean="0"/>
              <a:t>---Click---</a:t>
            </a:r>
          </a:p>
          <a:p>
            <a:r>
              <a:rPr lang="en-US" dirty="0" smtClean="0"/>
              <a:t>where he was allowed to see the hills full of horses and chariots of fire.</a:t>
            </a:r>
          </a:p>
          <a:p>
            <a:endParaRPr lang="en-US" dirty="0" smtClean="0"/>
          </a:p>
          <a:p>
            <a:endParaRPr lang="en-US" dirty="0" smtClean="0"/>
          </a:p>
          <a:p>
            <a:endParaRPr lang="en-US" dirty="0" smtClean="0"/>
          </a:p>
          <a:p>
            <a:r>
              <a:rPr lang="en-US" dirty="0" smtClean="0"/>
              <a:t>The gift of open site devastates the demon's ability to hide,</a:t>
            </a:r>
          </a:p>
          <a:p>
            <a:r>
              <a:rPr lang="en-US" dirty="0" smtClean="0"/>
              <a:t>---click---</a:t>
            </a:r>
          </a:p>
          <a:p>
            <a:r>
              <a:rPr lang="en-US" dirty="0" smtClean="0"/>
              <a:t>and allows a Christian to confront these evil spirits head on.</a:t>
            </a:r>
          </a:p>
          <a:p>
            <a:endParaRPr lang="en-US" dirty="0" smtClean="0"/>
          </a:p>
          <a:p>
            <a:endParaRPr lang="en-US" dirty="0" smtClean="0"/>
          </a:p>
          <a:p>
            <a:endParaRPr lang="en-US" dirty="0" smtClean="0"/>
          </a:p>
          <a:p>
            <a:r>
              <a:rPr lang="en-US" dirty="0" smtClean="0"/>
              <a:t>But remember, even though an evil spirit can be seen, many of them can STILL disguise their appearance, pretending to be something that they are not. </a:t>
            </a:r>
          </a:p>
          <a:p>
            <a:endParaRPr lang="en-US" dirty="0" smtClean="0"/>
          </a:p>
          <a:p>
            <a:r>
              <a:rPr lang="en-US" dirty="0" smtClean="0"/>
              <a:t>Those people who are given the gift of spiritual site, will be under relentless attack, and deception.  Discernment &amp; testing of spirits is very critical, these spirits may be able to deceive your eyes, but they cannot deceive the Holy Spirit.</a:t>
            </a:r>
          </a:p>
          <a:p>
            <a:endParaRPr lang="en-US" dirty="0" smtClean="0"/>
          </a:p>
          <a:p>
            <a:r>
              <a:rPr lang="en-US" dirty="0" smtClean="0"/>
              <a:t>Also, it’s wise to remember that it is God who decides which gifts are given to which people, </a:t>
            </a:r>
          </a:p>
          <a:p>
            <a:endParaRPr lang="en-US" dirty="0" smtClean="0"/>
          </a:p>
          <a:p>
            <a:r>
              <a:rPr lang="en-US" dirty="0" smtClean="0"/>
              <a:t>open site can’t be eared or attained, </a:t>
            </a:r>
          </a:p>
          <a:p>
            <a:r>
              <a:rPr lang="en-US" dirty="0" smtClean="0"/>
              <a:t>only granted. </a:t>
            </a:r>
          </a:p>
          <a:p>
            <a:r>
              <a:rPr lang="en-US" dirty="0" smtClean="0"/>
              <a:t>--------------- Slide #23 ----------------------</a:t>
            </a:r>
          </a:p>
          <a:p>
            <a:r>
              <a:rPr lang="en-US" dirty="0" smtClean="0"/>
              <a:t>The gift of Spiritual Site greatly enhances the deliverance ministry. </a:t>
            </a:r>
          </a:p>
          <a:p>
            <a:r>
              <a:rPr lang="en-US" dirty="0" smtClean="0"/>
              <a:t>Normally in deliverance, a serious effort needs to be made just to identify which spirits you’re dealing with.  And after deliverance is completed, it is difficult to determine if all the evil spirits are out. Spiritual site enable a Christian to see who they are dealing with.</a:t>
            </a:r>
          </a:p>
          <a:p>
            <a:r>
              <a:rPr lang="en-US" dirty="0" smtClean="0"/>
              <a:t>--------------- Slide #24 ----------------------</a:t>
            </a:r>
          </a:p>
          <a:p>
            <a:r>
              <a:rPr lang="en-US" dirty="0" smtClean="0"/>
              <a:t>Many demonic spirits posses the ability to disguise their appearance and voice. This calls for the strict testing of all spirits.</a:t>
            </a:r>
          </a:p>
          <a:p>
            <a:r>
              <a:rPr lang="en-US" dirty="0" smtClean="0"/>
              <a:t>---Click---</a:t>
            </a:r>
          </a:p>
          <a:p>
            <a:r>
              <a:rPr lang="en-US" dirty="0" smtClean="0"/>
              <a:t>The gift of tongues hinders demonic spirits from disguising themselves.</a:t>
            </a:r>
          </a:p>
          <a:p>
            <a:r>
              <a:rPr lang="en-US" dirty="0" smtClean="0"/>
              <a:t>----Click---</a:t>
            </a:r>
          </a:p>
          <a:p>
            <a:r>
              <a:rPr lang="en-US" dirty="0" smtClean="0"/>
              <a:t>In once example, a Christian was approached by 5 beautiful angels. These angels presented themselves graciously, and even had friendly smiles. The Christian, followed the pastor’s advice and continued to pray in tongues.</a:t>
            </a:r>
          </a:p>
          <a:p>
            <a:r>
              <a:rPr lang="en-US" dirty="0" smtClean="0"/>
              <a:t>---Click---</a:t>
            </a:r>
          </a:p>
          <a:p>
            <a:r>
              <a:rPr lang="en-US" dirty="0" smtClean="0"/>
              <a:t>Soon, all the angels turned black, lost their wings, and started to move in bizarre ways.  They were exposed! The gift of tongues, hinders them from disguising their appearance.</a:t>
            </a:r>
          </a:p>
          <a:p>
            <a:r>
              <a:rPr lang="en-US" dirty="0" smtClean="0"/>
              <a:t>---Click---</a:t>
            </a:r>
          </a:p>
          <a:p>
            <a:r>
              <a:rPr lang="en-US" dirty="0" smtClean="0"/>
              <a:t>In another example, one of the members of the Church, a strong and dedicated intercessor, was eventually led away from the church </a:t>
            </a:r>
          </a:p>
          <a:p>
            <a:endParaRPr lang="en-US" dirty="0" smtClean="0"/>
          </a:p>
          <a:p>
            <a:r>
              <a:rPr lang="en-US" dirty="0" smtClean="0"/>
              <a:t>---Click----</a:t>
            </a:r>
          </a:p>
          <a:p>
            <a:endParaRPr lang="en-US" dirty="0" smtClean="0"/>
          </a:p>
          <a:p>
            <a:r>
              <a:rPr lang="en-US" dirty="0" smtClean="0"/>
              <a:t>by a false </a:t>
            </a:r>
            <a:r>
              <a:rPr lang="en-US" dirty="0" err="1" smtClean="0"/>
              <a:t>christ</a:t>
            </a:r>
            <a:r>
              <a:rPr lang="en-US" dirty="0" smtClean="0"/>
              <a:t>.</a:t>
            </a:r>
          </a:p>
          <a:p>
            <a:endParaRPr lang="en-US" dirty="0" smtClean="0"/>
          </a:p>
          <a:p>
            <a:r>
              <a:rPr lang="en-US" dirty="0" smtClean="0"/>
              <a:t>All Spirits must be tested, do not get become lax on this, and never let your guard down.  It doesn’t insult Jesus if a Christian obeys the bible, and tests whether he really is Jesus. </a:t>
            </a:r>
          </a:p>
          <a:p>
            <a:r>
              <a:rPr lang="en-US" dirty="0" smtClean="0"/>
              <a:t>--------------- Slide #25 ----------------------</a:t>
            </a:r>
          </a:p>
          <a:p>
            <a:r>
              <a:rPr lang="en-US" dirty="0" smtClean="0"/>
              <a:t>What are the new weapons that have been revealed to the Church?</a:t>
            </a:r>
          </a:p>
          <a:p>
            <a:r>
              <a:rPr lang="en-US" dirty="0" smtClean="0"/>
              <a:t>From scripture we understand the need for rebuking and driving out evil spirits, but driving out evil spirits, may leave them the opportunity to return. </a:t>
            </a:r>
          </a:p>
          <a:p>
            <a:r>
              <a:rPr lang="en-US" dirty="0" smtClean="0"/>
              <a:t>Now it has been clearly revealed that the spiritual bodies of demons can be wounded, tormented and even destroyed.</a:t>
            </a:r>
          </a:p>
          <a:p>
            <a:r>
              <a:rPr lang="en-US" dirty="0" smtClean="0"/>
              <a:t>--------------- Slide #26 ----------------------</a:t>
            </a:r>
          </a:p>
          <a:p>
            <a:r>
              <a:rPr lang="en-US" dirty="0" smtClean="0"/>
              <a:t>It has also been revealed that Christian</a:t>
            </a:r>
          </a:p>
          <a:p>
            <a:r>
              <a:rPr lang="en-US" dirty="0" smtClean="0"/>
              <a:t>can engage demonic </a:t>
            </a:r>
          </a:p>
          <a:p>
            <a:r>
              <a:rPr lang="en-US" dirty="0" smtClean="0"/>
              <a:t>---Click---</a:t>
            </a:r>
          </a:p>
          <a:p>
            <a:r>
              <a:rPr lang="en-US" dirty="0" smtClean="0"/>
              <a:t>spirits in Hand to Hand combat.</a:t>
            </a:r>
          </a:p>
          <a:p>
            <a:endParaRPr lang="en-US" dirty="0" smtClean="0"/>
          </a:p>
          <a:p>
            <a:r>
              <a:rPr lang="en-US" dirty="0" smtClean="0"/>
              <a:t>This was spoken of by Jesus in Mark 16:18, when He said, </a:t>
            </a:r>
          </a:p>
          <a:p>
            <a:r>
              <a:rPr lang="en-US" dirty="0" smtClean="0"/>
              <a:t>---Click---</a:t>
            </a:r>
          </a:p>
          <a:p>
            <a:r>
              <a:rPr lang="en-US" dirty="0" smtClean="0"/>
              <a:t>"They shall pick up snakes with their hands"</a:t>
            </a:r>
          </a:p>
          <a:p>
            <a:endParaRPr lang="en-US" dirty="0" smtClean="0"/>
          </a:p>
          <a:p>
            <a:r>
              <a:rPr lang="en-US" dirty="0" smtClean="0"/>
              <a:t>---Click---</a:t>
            </a:r>
          </a:p>
          <a:p>
            <a:r>
              <a:rPr lang="en-US" dirty="0" smtClean="0"/>
              <a:t>When you're engaged in spiritual warfare</a:t>
            </a:r>
          </a:p>
          <a:p>
            <a:r>
              <a:rPr lang="en-US" dirty="0" smtClean="0"/>
              <a:t>Movements in the Physical realm, </a:t>
            </a:r>
          </a:p>
          <a:p>
            <a:r>
              <a:rPr lang="en-US" dirty="0" smtClean="0"/>
              <a:t>are transferred into the Spiritual realm. </a:t>
            </a:r>
          </a:p>
          <a:p>
            <a:endParaRPr lang="en-US" dirty="0" smtClean="0"/>
          </a:p>
          <a:p>
            <a:r>
              <a:rPr lang="en-US" dirty="0" smtClean="0"/>
              <a:t>In the book Baptized by blazing fire, </a:t>
            </a:r>
          </a:p>
          <a:p>
            <a:r>
              <a:rPr lang="en-US" dirty="0" smtClean="0"/>
              <a:t>the members of the Lord’s Church</a:t>
            </a:r>
          </a:p>
          <a:p>
            <a:r>
              <a:rPr lang="en-US" dirty="0" smtClean="0"/>
              <a:t>would often strike evil spirits with </a:t>
            </a:r>
            <a:r>
              <a:rPr lang="en-US" dirty="0" err="1" smtClean="0"/>
              <a:t>thier</a:t>
            </a:r>
            <a:r>
              <a:rPr lang="en-US" dirty="0" smtClean="0"/>
              <a:t> fists, </a:t>
            </a:r>
          </a:p>
          <a:p>
            <a:r>
              <a:rPr lang="en-US" dirty="0" smtClean="0"/>
              <a:t>gouge out their eyes, crush them, </a:t>
            </a:r>
          </a:p>
          <a:p>
            <a:r>
              <a:rPr lang="en-US" dirty="0" smtClean="0"/>
              <a:t>and throw them against the wall.</a:t>
            </a:r>
          </a:p>
          <a:p>
            <a:endParaRPr lang="en-US" dirty="0" smtClean="0"/>
          </a:p>
          <a:p>
            <a:r>
              <a:rPr lang="en-US" dirty="0" smtClean="0"/>
              <a:t>Violence in not normally a Christian virtue, </a:t>
            </a:r>
          </a:p>
          <a:p>
            <a:r>
              <a:rPr lang="en-US" dirty="0" smtClean="0"/>
              <a:t>---Click---</a:t>
            </a:r>
          </a:p>
          <a:p>
            <a:r>
              <a:rPr lang="en-US" dirty="0" smtClean="0"/>
              <a:t>but a militant attitude against demonic spirits is needed.</a:t>
            </a:r>
          </a:p>
          <a:p>
            <a:r>
              <a:rPr lang="en-US" dirty="0" smtClean="0"/>
              <a:t>--------------- Slide #27 ----------------------</a:t>
            </a:r>
          </a:p>
          <a:p>
            <a:r>
              <a:rPr lang="en-US" dirty="0" smtClean="0"/>
              <a:t>---Click---</a:t>
            </a:r>
          </a:p>
          <a:p>
            <a:r>
              <a:rPr lang="en-US" dirty="0" smtClean="0"/>
              <a:t>demons are brutal, utterly ruthless and they have no mercy.  </a:t>
            </a:r>
          </a:p>
          <a:p>
            <a:endParaRPr lang="en-US" dirty="0" smtClean="0"/>
          </a:p>
          <a:p>
            <a:r>
              <a:rPr lang="en-US" dirty="0" smtClean="0"/>
              <a:t>They only come to kill, steal and destroy.  </a:t>
            </a:r>
          </a:p>
          <a:p>
            <a:endParaRPr lang="en-US" dirty="0" smtClean="0"/>
          </a:p>
          <a:p>
            <a:r>
              <a:rPr lang="en-US" dirty="0" smtClean="0"/>
              <a:t>Don’t negotiate with them, </a:t>
            </a:r>
          </a:p>
          <a:p>
            <a:r>
              <a:rPr lang="en-US" dirty="0" smtClean="0"/>
              <a:t>the only language they understand is </a:t>
            </a:r>
          </a:p>
          <a:p>
            <a:r>
              <a:rPr lang="en-US" dirty="0" smtClean="0"/>
              <a:t>fear, threatening, violence and torment.  </a:t>
            </a:r>
          </a:p>
          <a:p>
            <a:endParaRPr lang="en-US" dirty="0" smtClean="0"/>
          </a:p>
          <a:p>
            <a:r>
              <a:rPr lang="en-US" dirty="0" smtClean="0"/>
              <a:t>So you must violently oppose them.  </a:t>
            </a:r>
          </a:p>
          <a:p>
            <a:endParaRPr lang="en-US" dirty="0" smtClean="0"/>
          </a:p>
          <a:p>
            <a:r>
              <a:rPr lang="en-US" dirty="0" smtClean="0"/>
              <a:t>But be ready, demons are not wimps, </a:t>
            </a:r>
          </a:p>
          <a:p>
            <a:endParaRPr lang="en-US" dirty="0" smtClean="0"/>
          </a:p>
          <a:p>
            <a:r>
              <a:rPr lang="en-US" dirty="0" smtClean="0"/>
              <a:t>you’re going to get hit hard sooner or later, </a:t>
            </a:r>
          </a:p>
          <a:p>
            <a:r>
              <a:rPr lang="en-US" dirty="0" smtClean="0"/>
              <a:t>that’s just to be expected, so take your wounds like a man.  </a:t>
            </a:r>
          </a:p>
          <a:p>
            <a:endParaRPr lang="en-US" dirty="0" smtClean="0"/>
          </a:p>
          <a:p>
            <a:r>
              <a:rPr lang="en-US" dirty="0" smtClean="0"/>
              <a:t>You must have the mentality that they harder they fight, </a:t>
            </a:r>
          </a:p>
          <a:p>
            <a:r>
              <a:rPr lang="en-US" dirty="0" smtClean="0"/>
              <a:t>the more fierce you become. </a:t>
            </a:r>
          </a:p>
          <a:p>
            <a:endParaRPr lang="en-US" dirty="0" smtClean="0"/>
          </a:p>
          <a:p>
            <a:r>
              <a:rPr lang="en-US" dirty="0" smtClean="0"/>
              <a:t>---Click---</a:t>
            </a:r>
          </a:p>
          <a:p>
            <a:r>
              <a:rPr lang="en-US" dirty="0" smtClean="0"/>
              <a:t>If you show any fear, it just encourages them attack harder.</a:t>
            </a:r>
          </a:p>
          <a:p>
            <a:r>
              <a:rPr lang="en-US" dirty="0" smtClean="0"/>
              <a:t>--------------- Slide #28 ----------------------</a:t>
            </a:r>
          </a:p>
          <a:p>
            <a:r>
              <a:rPr lang="en-US" dirty="0" smtClean="0"/>
              <a:t>One of the strongest weapons against demons is Holy Fire. </a:t>
            </a:r>
          </a:p>
          <a:p>
            <a:r>
              <a:rPr lang="en-US" dirty="0" smtClean="0"/>
              <a:t>This was revealed to the Prophet Elijah, in 2nd Kings 1:12, where he called down fire from heaven.</a:t>
            </a:r>
          </a:p>
          <a:p>
            <a:r>
              <a:rPr lang="en-US" dirty="0" smtClean="0"/>
              <a:t>Christians also have this power.</a:t>
            </a:r>
          </a:p>
          <a:p>
            <a:endParaRPr lang="en-US" dirty="0" smtClean="0"/>
          </a:p>
          <a:p>
            <a:r>
              <a:rPr lang="en-US" dirty="0" smtClean="0"/>
              <a:t>In many example, it was shown that Crying out “HOLY FIRE” would send blazing fire out against demonic spirits. Which would wound or destroy them.</a:t>
            </a:r>
          </a:p>
          <a:p>
            <a:endParaRPr lang="en-US" dirty="0" smtClean="0"/>
          </a:p>
          <a:p>
            <a:r>
              <a:rPr lang="en-US" dirty="0" smtClean="0"/>
              <a:t>--------------- Slide #29 ----------------------</a:t>
            </a:r>
          </a:p>
          <a:p>
            <a:r>
              <a:rPr lang="en-US" dirty="0" smtClean="0"/>
              <a:t>It has been shown that during spiritual warfare, you can call down weapons from the Kingdom of God. </a:t>
            </a:r>
          </a:p>
          <a:p>
            <a:r>
              <a:rPr lang="en-US" dirty="0" smtClean="0"/>
              <a:t>---Click---</a:t>
            </a:r>
          </a:p>
          <a:p>
            <a:r>
              <a:rPr lang="en-US" dirty="0" smtClean="0"/>
              <a:t>Many different weapons for any specific circumstance can be brought to you, by prayer.</a:t>
            </a:r>
          </a:p>
          <a:p>
            <a:r>
              <a:rPr lang="en-US" dirty="0" smtClean="0"/>
              <a:t>--------------- Slide #30 ----------------------</a:t>
            </a:r>
          </a:p>
          <a:p>
            <a:r>
              <a:rPr lang="en-US" dirty="0" smtClean="0"/>
              <a:t>In one example, a Christian was attacked by a skull demon.</a:t>
            </a:r>
          </a:p>
          <a:p>
            <a:r>
              <a:rPr lang="en-US" dirty="0" smtClean="0"/>
              <a:t>---Click---</a:t>
            </a:r>
          </a:p>
          <a:p>
            <a:endParaRPr lang="en-US" dirty="0" smtClean="0"/>
          </a:p>
          <a:p>
            <a:r>
              <a:rPr lang="en-US" dirty="0" smtClean="0"/>
              <a:t>The Christian simply prayed for an axe, and one just appeared by their side.  </a:t>
            </a:r>
          </a:p>
          <a:p>
            <a:endParaRPr lang="en-US" dirty="0" smtClean="0"/>
          </a:p>
          <a:p>
            <a:r>
              <a:rPr lang="en-US" dirty="0" smtClean="0"/>
              <a:t>With the axe, the Christian smashed the demons head, </a:t>
            </a:r>
          </a:p>
          <a:p>
            <a:r>
              <a:rPr lang="en-US" dirty="0" smtClean="0"/>
              <a:t>---Click--</a:t>
            </a:r>
          </a:p>
          <a:p>
            <a:r>
              <a:rPr lang="en-US" dirty="0" smtClean="0"/>
              <a:t>destroying it. </a:t>
            </a:r>
          </a:p>
          <a:p>
            <a:endParaRPr lang="en-US" dirty="0" smtClean="0"/>
          </a:p>
          <a:p>
            <a:endParaRPr lang="en-US" dirty="0" smtClean="0"/>
          </a:p>
          <a:p>
            <a:r>
              <a:rPr lang="en-US" dirty="0" smtClean="0"/>
              <a:t>So there are many weapons available in Spiritual Warfare, </a:t>
            </a:r>
          </a:p>
          <a:p>
            <a:r>
              <a:rPr lang="en-US" dirty="0" smtClean="0"/>
              <a:t>depending on your situation.  </a:t>
            </a:r>
          </a:p>
          <a:p>
            <a:endParaRPr lang="en-US" dirty="0" smtClean="0"/>
          </a:p>
          <a:p>
            <a:r>
              <a:rPr lang="en-US" dirty="0" smtClean="0"/>
              <a:t>So don’t hesitate to ask.</a:t>
            </a:r>
          </a:p>
          <a:p>
            <a:r>
              <a:rPr lang="en-US" dirty="0" smtClean="0"/>
              <a:t>--------------- Slide #31 ----------------------</a:t>
            </a:r>
          </a:p>
          <a:p>
            <a:r>
              <a:rPr lang="en-US" dirty="0" smtClean="0"/>
              <a:t>One of the most powerful weapon used in Spiritual Warfare is Blazing Fire. </a:t>
            </a:r>
          </a:p>
          <a:p>
            <a:endParaRPr lang="en-US" dirty="0" smtClean="0"/>
          </a:p>
          <a:p>
            <a:r>
              <a:rPr lang="en-US" dirty="0" smtClean="0"/>
              <a:t>When this gift is granted to a saint, their entire Spiritual Body is fully engulfed in holy fire, with a blazing intensity.  </a:t>
            </a:r>
          </a:p>
          <a:p>
            <a:endParaRPr lang="en-US" dirty="0" smtClean="0"/>
          </a:p>
          <a:p>
            <a:r>
              <a:rPr lang="en-US" dirty="0" smtClean="0"/>
              <a:t>The fire is so intense, that a mere touch of a demonic spirit will incinerate it to ashes. </a:t>
            </a:r>
          </a:p>
          <a:p>
            <a:endParaRPr lang="en-US" dirty="0" smtClean="0"/>
          </a:p>
          <a:p>
            <a:r>
              <a:rPr lang="en-US" dirty="0" smtClean="0"/>
              <a:t>This weapon was so powerful, that when the pastor was engulfed in blazing fire, the congregation would stop fighting the demonic spirits, and simply just threw them at the pastor, incinerating them.</a:t>
            </a:r>
          </a:p>
          <a:p>
            <a:r>
              <a:rPr lang="en-US" dirty="0" smtClean="0"/>
              <a:t>--------------- Slide #32 ----------------------</a:t>
            </a:r>
          </a:p>
          <a:p>
            <a:r>
              <a:rPr lang="en-US" dirty="0" smtClean="0"/>
              <a:t>Many times, evil spirits would come to attack a saint engulfed in blazing fire. But it was useless, </a:t>
            </a:r>
          </a:p>
          <a:p>
            <a:endParaRPr lang="en-US" dirty="0" smtClean="0"/>
          </a:p>
          <a:p>
            <a:r>
              <a:rPr lang="en-US" dirty="0" smtClean="0"/>
              <a:t>there was just no way to attack or penetrate. </a:t>
            </a:r>
          </a:p>
          <a:p>
            <a:endParaRPr lang="en-US" dirty="0" smtClean="0"/>
          </a:p>
          <a:p>
            <a:r>
              <a:rPr lang="en-US" dirty="0" smtClean="0"/>
              <a:t>each one would perish upon contact. </a:t>
            </a:r>
          </a:p>
          <a:p>
            <a:endParaRPr lang="en-US" dirty="0" smtClean="0"/>
          </a:p>
          <a:p>
            <a:r>
              <a:rPr lang="en-US" dirty="0" smtClean="0"/>
              <a:t>Eventually they learned not to attack these saints head on.</a:t>
            </a:r>
          </a:p>
          <a:p>
            <a:r>
              <a:rPr lang="en-US" dirty="0" smtClean="0"/>
              <a:t>--------------- Slide #33 ----------------------</a:t>
            </a:r>
          </a:p>
          <a:p>
            <a:r>
              <a:rPr lang="en-US" dirty="0" smtClean="0"/>
              <a:t>Another powerful weapon that has been released to the Church is Electricity.  Also known as electric power of the Holy Spirit.  </a:t>
            </a:r>
          </a:p>
          <a:p>
            <a:endParaRPr lang="en-US" dirty="0" smtClean="0"/>
          </a:p>
          <a:p>
            <a:r>
              <a:rPr lang="en-US" dirty="0" smtClean="0"/>
              <a:t>Those who have been granted this power are able to handle stronger and stronger demonic spirits. </a:t>
            </a:r>
          </a:p>
          <a:p>
            <a:endParaRPr lang="en-US" dirty="0" smtClean="0"/>
          </a:p>
          <a:p>
            <a:r>
              <a:rPr lang="en-US" dirty="0" smtClean="0"/>
              <a:t>It is a weapon that neutralizes and destroys the enemy.</a:t>
            </a:r>
          </a:p>
          <a:p>
            <a:endParaRPr lang="en-US" dirty="0" smtClean="0"/>
          </a:p>
          <a:p>
            <a:r>
              <a:rPr lang="en-US" dirty="0" smtClean="0"/>
              <a:t>But, God warned the congregation many times that if they became arrogant and corrupt, this would be taken away and given to others. </a:t>
            </a:r>
          </a:p>
          <a:p>
            <a:r>
              <a:rPr lang="en-US" dirty="0" smtClean="0"/>
              <a:t>--------------- Slide #34 ----------------------</a:t>
            </a:r>
          </a:p>
          <a:p>
            <a:r>
              <a:rPr lang="en-US" dirty="0" smtClean="0"/>
              <a:t>Another powerful spiritual gift that God has granted his people is “Poisonous Thorns of the Holy Spirit”.  </a:t>
            </a:r>
          </a:p>
          <a:p>
            <a:endParaRPr lang="en-US" dirty="0" smtClean="0"/>
          </a:p>
          <a:p>
            <a:r>
              <a:rPr lang="en-US" dirty="0" smtClean="0"/>
              <a:t>When a saint has this gift, and calls upon it, the saint’s spiritual body would be covered with sharp poisonous thrones.</a:t>
            </a:r>
          </a:p>
          <a:p>
            <a:endParaRPr lang="en-US" dirty="0" smtClean="0"/>
          </a:p>
          <a:p>
            <a:r>
              <a:rPr lang="en-US" dirty="0" smtClean="0"/>
              <a:t>This gift greatly hindered demons from entering a person.  The poison is very strong.  And upon contact, a demonic spirit would be destroyed, even turned to ashes.  </a:t>
            </a:r>
          </a:p>
          <a:p>
            <a:endParaRPr lang="en-US" dirty="0" smtClean="0"/>
          </a:p>
          <a:p>
            <a:r>
              <a:rPr lang="en-US" dirty="0" smtClean="0"/>
              <a:t>Once a saint had this power, evil spirits would avoid them. However, some of the stronger spirits did attempt to penetrate the poisonous thrones.</a:t>
            </a:r>
          </a:p>
          <a:p>
            <a:endParaRPr lang="en-US" dirty="0" smtClean="0"/>
          </a:p>
          <a:p>
            <a:r>
              <a:rPr lang="en-US" dirty="0" smtClean="0"/>
              <a:t>--------------- Slide #35 ----------------------</a:t>
            </a:r>
          </a:p>
          <a:p>
            <a:r>
              <a:rPr lang="en-US" dirty="0" smtClean="0"/>
              <a:t>We must not neglect the 2 main weapons of a Christian.</a:t>
            </a:r>
          </a:p>
          <a:p>
            <a:endParaRPr lang="en-US" dirty="0" smtClean="0"/>
          </a:p>
          <a:p>
            <a:r>
              <a:rPr lang="en-US" dirty="0" smtClean="0"/>
              <a:t>The Name &amp; the Blood</a:t>
            </a:r>
          </a:p>
          <a:p>
            <a:endParaRPr lang="en-US" dirty="0" smtClean="0"/>
          </a:p>
          <a:p>
            <a:r>
              <a:rPr lang="en-US" dirty="0" smtClean="0"/>
              <a:t>Though the other weapons can be fascinating, </a:t>
            </a:r>
          </a:p>
          <a:p>
            <a:r>
              <a:rPr lang="en-US" dirty="0" smtClean="0"/>
              <a:t>these weapons were most often used.</a:t>
            </a:r>
          </a:p>
          <a:p>
            <a:endParaRPr lang="en-US" dirty="0" smtClean="0"/>
          </a:p>
          <a:p>
            <a:r>
              <a:rPr lang="en-US" dirty="0" smtClean="0"/>
              <a:t>Every Christian needs to understand and use the</a:t>
            </a:r>
          </a:p>
          <a:p>
            <a:r>
              <a:rPr lang="en-US" dirty="0" smtClean="0"/>
              <a:t>---Click---</a:t>
            </a:r>
          </a:p>
          <a:p>
            <a:r>
              <a:rPr lang="en-US" dirty="0" smtClean="0"/>
              <a:t>Name of Jesus</a:t>
            </a:r>
          </a:p>
          <a:p>
            <a:r>
              <a:rPr lang="en-US" dirty="0" smtClean="0"/>
              <a:t>---Click---</a:t>
            </a:r>
          </a:p>
          <a:p>
            <a:r>
              <a:rPr lang="en-US" dirty="0" smtClean="0"/>
              <a:t>and the Blood of Jesus</a:t>
            </a:r>
          </a:p>
          <a:p>
            <a:r>
              <a:rPr lang="en-US" dirty="0" smtClean="0"/>
              <a:t>for their protection.</a:t>
            </a:r>
          </a:p>
          <a:p>
            <a:endParaRPr lang="en-US" dirty="0" smtClean="0"/>
          </a:p>
          <a:p>
            <a:endParaRPr lang="en-US" dirty="0" smtClean="0"/>
          </a:p>
          <a:p>
            <a:r>
              <a:rPr lang="en-US" dirty="0" smtClean="0"/>
              <a:t>---Click---</a:t>
            </a:r>
          </a:p>
          <a:p>
            <a:r>
              <a:rPr lang="en-US" dirty="0" smtClean="0"/>
              <a:t>When the Name of Jesus was used, most demons won't fight, </a:t>
            </a:r>
          </a:p>
          <a:p>
            <a:r>
              <a:rPr lang="en-US" dirty="0" smtClean="0"/>
              <a:t>they'll just flee away.</a:t>
            </a:r>
          </a:p>
          <a:p>
            <a:endParaRPr lang="en-US" dirty="0" smtClean="0"/>
          </a:p>
          <a:p>
            <a:r>
              <a:rPr lang="en-US" dirty="0" smtClean="0"/>
              <a:t>---Click---</a:t>
            </a:r>
          </a:p>
          <a:p>
            <a:r>
              <a:rPr lang="en-US" dirty="0" smtClean="0"/>
              <a:t>Like light driving out darkness, the Name drives them away.</a:t>
            </a:r>
          </a:p>
          <a:p>
            <a:endParaRPr lang="en-US" dirty="0" smtClean="0"/>
          </a:p>
          <a:p>
            <a:endParaRPr lang="en-US" dirty="0" smtClean="0"/>
          </a:p>
          <a:p>
            <a:endParaRPr lang="en-US" dirty="0" smtClean="0"/>
          </a:p>
          <a:p>
            <a:r>
              <a:rPr lang="en-US" dirty="0" smtClean="0"/>
              <a:t>---Click---</a:t>
            </a:r>
          </a:p>
          <a:p>
            <a:r>
              <a:rPr lang="en-US" dirty="0" smtClean="0"/>
              <a:t>The Blood of Jesus is like a barrier, </a:t>
            </a:r>
          </a:p>
          <a:p>
            <a:r>
              <a:rPr lang="en-US" dirty="0" smtClean="0"/>
              <a:t>---Click---</a:t>
            </a:r>
          </a:p>
          <a:p>
            <a:r>
              <a:rPr lang="en-US" dirty="0" smtClean="0"/>
              <a:t>that evil spirits can not break through. </a:t>
            </a:r>
          </a:p>
          <a:p>
            <a:endParaRPr lang="en-US" dirty="0" smtClean="0"/>
          </a:p>
          <a:p>
            <a:r>
              <a:rPr lang="en-US" dirty="0" smtClean="0"/>
              <a:t>It protects a Christian from many of the attacks of the enemy. </a:t>
            </a:r>
          </a:p>
          <a:p>
            <a:endParaRPr lang="en-US" dirty="0" smtClean="0"/>
          </a:p>
          <a:p>
            <a:r>
              <a:rPr lang="en-US" dirty="0" smtClean="0"/>
              <a:t>But the blood can also be used as an offensive weapon. </a:t>
            </a:r>
          </a:p>
          <a:p>
            <a:endParaRPr lang="en-US" dirty="0" smtClean="0"/>
          </a:p>
          <a:p>
            <a:r>
              <a:rPr lang="en-US" dirty="0" smtClean="0"/>
              <a:t>--------------- Slide #36 ----------------------</a:t>
            </a:r>
          </a:p>
          <a:p>
            <a:r>
              <a:rPr lang="en-US" dirty="0" smtClean="0"/>
              <a:t>--------------- Slide #37 ----------------------</a:t>
            </a:r>
          </a:p>
          <a:p>
            <a:r>
              <a:rPr lang="en-US" dirty="0" smtClean="0"/>
              <a:t>--------------- Slide #38 ----------------------</a:t>
            </a:r>
          </a:p>
          <a:p>
            <a:r>
              <a:rPr lang="en-US" dirty="0" smtClean="0"/>
              <a:t>While engaged in hand to hand combat against demonic spirits, remember you can ask Jesus for Great Strength. </a:t>
            </a:r>
          </a:p>
          <a:p>
            <a:endParaRPr lang="en-US" dirty="0" smtClean="0"/>
          </a:p>
          <a:p>
            <a:r>
              <a:rPr lang="en-US" dirty="0" smtClean="0"/>
              <a:t>In one recorded battle, </a:t>
            </a:r>
          </a:p>
          <a:p>
            <a:r>
              <a:rPr lang="en-US" dirty="0" smtClean="0"/>
              <a:t>---Click---</a:t>
            </a:r>
          </a:p>
          <a:p>
            <a:r>
              <a:rPr lang="en-US" dirty="0" smtClean="0"/>
              <a:t>a saint was totally overpowered by an evil spirit in the form of a large anaconda, he was being suffocated and crushed to death. </a:t>
            </a:r>
          </a:p>
          <a:p>
            <a:endParaRPr lang="en-US" dirty="0" smtClean="0"/>
          </a:p>
          <a:p>
            <a:r>
              <a:rPr lang="en-US" dirty="0" smtClean="0"/>
              <a:t>but after praying for strength, he was then easily able to defeat it. </a:t>
            </a:r>
          </a:p>
          <a:p>
            <a:endParaRPr lang="en-US" dirty="0" smtClean="0"/>
          </a:p>
          <a:p>
            <a:r>
              <a:rPr lang="en-US" dirty="0" smtClean="0"/>
              <a:t>---Click---</a:t>
            </a:r>
          </a:p>
          <a:p>
            <a:endParaRPr lang="en-US" dirty="0" smtClean="0"/>
          </a:p>
          <a:p>
            <a:r>
              <a:rPr lang="en-US" dirty="0" smtClean="0"/>
              <a:t>Like Sampson, God's strength puts the enemy at a great disadvantage.</a:t>
            </a:r>
          </a:p>
          <a:p>
            <a:r>
              <a:rPr lang="en-US" dirty="0" smtClean="0"/>
              <a:t>--------------- Slide #39 ----------------------</a:t>
            </a:r>
          </a:p>
          <a:p>
            <a:r>
              <a:rPr lang="en-US" dirty="0" smtClean="0"/>
              <a:t>One of the things that scared the demons the most was to have their identities revealed. </a:t>
            </a:r>
          </a:p>
          <a:p>
            <a:endParaRPr lang="en-US" dirty="0" smtClean="0"/>
          </a:p>
          <a:p>
            <a:r>
              <a:rPr lang="en-US" dirty="0" smtClean="0"/>
              <a:t>Exposing who they are and what their function is.  </a:t>
            </a:r>
          </a:p>
          <a:p>
            <a:endParaRPr lang="en-US" dirty="0" smtClean="0"/>
          </a:p>
          <a:p>
            <a:r>
              <a:rPr lang="en-US" dirty="0" smtClean="0"/>
              <a:t>In the Baptized by Blazing Fire book, many demonic identities were revealed.</a:t>
            </a:r>
          </a:p>
          <a:p>
            <a:r>
              <a:rPr lang="en-US" dirty="0" smtClean="0"/>
              <a:t>--------------- Slide #40 ----------------------</a:t>
            </a:r>
          </a:p>
          <a:p>
            <a:r>
              <a:rPr lang="en-US" dirty="0" smtClean="0"/>
              <a:t>Some evil spirits appeared to the congregation as Beautiful women. </a:t>
            </a:r>
          </a:p>
          <a:p>
            <a:endParaRPr lang="en-US" dirty="0" smtClean="0"/>
          </a:p>
          <a:p>
            <a:r>
              <a:rPr lang="en-US" dirty="0" smtClean="0"/>
              <a:t>Speaking with an eloquent &amp; soft voice, </a:t>
            </a:r>
          </a:p>
          <a:p>
            <a:r>
              <a:rPr lang="en-US" dirty="0" smtClean="0"/>
              <a:t>and walking like a model.</a:t>
            </a:r>
          </a:p>
          <a:p>
            <a:endParaRPr lang="en-US" dirty="0" smtClean="0"/>
          </a:p>
          <a:p>
            <a:r>
              <a:rPr lang="en-US" dirty="0" smtClean="0"/>
              <a:t>They looked more beautiful than any woman on Earth.</a:t>
            </a:r>
          </a:p>
          <a:p>
            <a:endParaRPr lang="en-US" dirty="0" smtClean="0"/>
          </a:p>
          <a:p>
            <a:r>
              <a:rPr lang="en-US" dirty="0" smtClean="0"/>
              <a:t>But using the gift of tongues hindered their ability to hide, </a:t>
            </a:r>
          </a:p>
          <a:p>
            <a:endParaRPr lang="en-US" dirty="0" smtClean="0"/>
          </a:p>
          <a:p>
            <a:r>
              <a:rPr lang="en-US" dirty="0" smtClean="0"/>
              <a:t>---Click---</a:t>
            </a:r>
          </a:p>
          <a:p>
            <a:endParaRPr lang="en-US" dirty="0" smtClean="0"/>
          </a:p>
          <a:p>
            <a:r>
              <a:rPr lang="en-US" dirty="0" smtClean="0"/>
              <a:t>revealing hideous looking demonic creatures underneath. </a:t>
            </a:r>
          </a:p>
          <a:p>
            <a:r>
              <a:rPr lang="en-US" dirty="0" smtClean="0"/>
              <a:t>--------------- Slide #41 ----------------------</a:t>
            </a:r>
          </a:p>
          <a:p>
            <a:r>
              <a:rPr lang="en-US" dirty="0" smtClean="0"/>
              <a:t>Certain evil spirits have the ability to impersonate people we are </a:t>
            </a:r>
            <a:r>
              <a:rPr lang="en-US" dirty="0" err="1" smtClean="0"/>
              <a:t>familure</a:t>
            </a:r>
            <a:r>
              <a:rPr lang="en-US" dirty="0" smtClean="0"/>
              <a:t> with.</a:t>
            </a:r>
          </a:p>
          <a:p>
            <a:endParaRPr lang="en-US" dirty="0" smtClean="0"/>
          </a:p>
          <a:p>
            <a:r>
              <a:rPr lang="en-US" dirty="0" smtClean="0"/>
              <a:t>This calls for discernment and caution.  </a:t>
            </a:r>
          </a:p>
          <a:p>
            <a:endParaRPr lang="en-US" dirty="0" smtClean="0"/>
          </a:p>
          <a:p>
            <a:r>
              <a:rPr lang="en-US" dirty="0" smtClean="0"/>
              <a:t>Remember, no disguise can fool the Holy Spirit, </a:t>
            </a:r>
          </a:p>
          <a:p>
            <a:endParaRPr lang="en-US" dirty="0" smtClean="0"/>
          </a:p>
          <a:p>
            <a:r>
              <a:rPr lang="en-US" dirty="0" smtClean="0"/>
              <a:t>so one must always be sensitive to His promptings. </a:t>
            </a:r>
          </a:p>
          <a:p>
            <a:r>
              <a:rPr lang="en-US" dirty="0" smtClean="0"/>
              <a:t>--------------- Slide #42 ----------------------</a:t>
            </a:r>
          </a:p>
          <a:p>
            <a:r>
              <a:rPr lang="en-US" dirty="0" smtClean="0"/>
              <a:t>In the book,</a:t>
            </a:r>
          </a:p>
          <a:p>
            <a:endParaRPr lang="en-US" dirty="0" smtClean="0"/>
          </a:p>
          <a:p>
            <a:r>
              <a:rPr lang="en-US" dirty="0" smtClean="0"/>
              <a:t>many evil spirits would often appear as young little girls. </a:t>
            </a:r>
          </a:p>
          <a:p>
            <a:endParaRPr lang="en-US" dirty="0" smtClean="0"/>
          </a:p>
          <a:p>
            <a:r>
              <a:rPr lang="en-US" dirty="0" smtClean="0"/>
              <a:t>In this innocent form, </a:t>
            </a:r>
          </a:p>
          <a:p>
            <a:endParaRPr lang="en-US" dirty="0" smtClean="0"/>
          </a:p>
          <a:p>
            <a:r>
              <a:rPr lang="en-US" dirty="0" smtClean="0"/>
              <a:t>they would hope a saint would drop his guard, and then lead them astray.</a:t>
            </a:r>
          </a:p>
          <a:p>
            <a:endParaRPr lang="en-US" dirty="0" smtClean="0"/>
          </a:p>
          <a:p>
            <a:r>
              <a:rPr lang="en-US" dirty="0" smtClean="0"/>
              <a:t>yet these spirits, are some of the most deadly ones.</a:t>
            </a:r>
          </a:p>
          <a:p>
            <a:r>
              <a:rPr lang="en-US" dirty="0" smtClean="0"/>
              <a:t>--------------- Slide #43 ----------------------</a:t>
            </a:r>
          </a:p>
          <a:p>
            <a:r>
              <a:rPr lang="en-US" dirty="0" smtClean="0"/>
              <a:t>This series of books also uncovers the devil’s special forces; </a:t>
            </a:r>
          </a:p>
          <a:p>
            <a:endParaRPr lang="en-US" dirty="0" smtClean="0"/>
          </a:p>
          <a:p>
            <a:r>
              <a:rPr lang="en-US" dirty="0" smtClean="0"/>
              <a:t>---Click---</a:t>
            </a:r>
          </a:p>
          <a:p>
            <a:r>
              <a:rPr lang="en-US" dirty="0" smtClean="0"/>
              <a:t>powerful group of evil spirits that are very hard to see, </a:t>
            </a:r>
          </a:p>
          <a:p>
            <a:endParaRPr lang="en-US" dirty="0" smtClean="0"/>
          </a:p>
          <a:p>
            <a:r>
              <a:rPr lang="en-US" dirty="0" smtClean="0"/>
              <a:t>yet they themselves are full of eyes. </a:t>
            </a:r>
          </a:p>
          <a:p>
            <a:endParaRPr lang="en-US" dirty="0" smtClean="0"/>
          </a:p>
          <a:p>
            <a:r>
              <a:rPr lang="en-US" dirty="0" smtClean="0"/>
              <a:t>These spirits would mostly stay back, away from the fighting,</a:t>
            </a:r>
          </a:p>
          <a:p>
            <a:endParaRPr lang="en-US" dirty="0" smtClean="0"/>
          </a:p>
          <a:p>
            <a:r>
              <a:rPr lang="en-US" dirty="0" smtClean="0"/>
              <a:t>and wait for a perfect opportunity to attack.</a:t>
            </a:r>
          </a:p>
          <a:p>
            <a:endParaRPr lang="en-US" dirty="0" smtClean="0"/>
          </a:p>
          <a:p>
            <a:r>
              <a:rPr lang="en-US" dirty="0" smtClean="0"/>
              <a:t>---Click---</a:t>
            </a:r>
          </a:p>
          <a:p>
            <a:endParaRPr lang="en-US" dirty="0" smtClean="0"/>
          </a:p>
          <a:p>
            <a:r>
              <a:rPr lang="en-US" dirty="0" smtClean="0"/>
              <a:t>They are formless, and have great ability to hide, &amp; shift forms.</a:t>
            </a:r>
          </a:p>
          <a:p>
            <a:endParaRPr lang="en-US" dirty="0" smtClean="0"/>
          </a:p>
          <a:p>
            <a:r>
              <a:rPr lang="en-US" dirty="0" smtClean="0"/>
              <a:t>Once inside a person, </a:t>
            </a:r>
          </a:p>
          <a:p>
            <a:endParaRPr lang="en-US" dirty="0" smtClean="0"/>
          </a:p>
          <a:p>
            <a:r>
              <a:rPr lang="en-US" dirty="0" smtClean="0"/>
              <a:t>they can cause enormous pain, </a:t>
            </a:r>
          </a:p>
          <a:p>
            <a:endParaRPr lang="en-US" dirty="0" smtClean="0"/>
          </a:p>
          <a:p>
            <a:r>
              <a:rPr lang="en-US" dirty="0" smtClean="0"/>
              <a:t>and are very difficult to remove.</a:t>
            </a:r>
          </a:p>
          <a:p>
            <a:r>
              <a:rPr lang="en-US" dirty="0" smtClean="0"/>
              <a:t>--------------- Slide #44 ----------------------</a:t>
            </a:r>
          </a:p>
          <a:p>
            <a:r>
              <a:rPr lang="en-US" dirty="0" smtClean="0"/>
              <a:t>In Conclusion, </a:t>
            </a:r>
          </a:p>
          <a:p>
            <a:endParaRPr lang="en-US" dirty="0" smtClean="0"/>
          </a:p>
          <a:p>
            <a:r>
              <a:rPr lang="en-US" dirty="0" smtClean="0"/>
              <a:t>This was a brief summary of some the tactics used in Spiritual Warfare. </a:t>
            </a:r>
          </a:p>
          <a:p>
            <a:r>
              <a:rPr lang="en-US" dirty="0" smtClean="0"/>
              <a:t> </a:t>
            </a:r>
          </a:p>
          <a:p>
            <a:r>
              <a:rPr lang="en-US" dirty="0" smtClean="0"/>
              <a:t>---Click---</a:t>
            </a:r>
          </a:p>
          <a:p>
            <a:r>
              <a:rPr lang="en-US" dirty="0" smtClean="0"/>
              <a:t>We learned about many powerful spiritual weapons, </a:t>
            </a:r>
          </a:p>
          <a:p>
            <a:r>
              <a:rPr lang="en-US" dirty="0" smtClean="0"/>
              <a:t>that saints can use against the kingdom of </a:t>
            </a:r>
            <a:r>
              <a:rPr lang="en-US" dirty="0" err="1" smtClean="0"/>
              <a:t>satan</a:t>
            </a:r>
            <a:r>
              <a:rPr lang="en-US" dirty="0" smtClean="0"/>
              <a:t>.</a:t>
            </a:r>
          </a:p>
          <a:p>
            <a:endParaRPr lang="en-US" dirty="0" smtClean="0"/>
          </a:p>
          <a:p>
            <a:r>
              <a:rPr lang="en-US" dirty="0" smtClean="0"/>
              <a:t>---Click---</a:t>
            </a:r>
          </a:p>
          <a:p>
            <a:r>
              <a:rPr lang="en-US" dirty="0" smtClean="0"/>
              <a:t>We Learned about the different Identities of evil spirits, </a:t>
            </a:r>
          </a:p>
          <a:p>
            <a:r>
              <a:rPr lang="en-US" dirty="0" smtClean="0"/>
              <a:t>that </a:t>
            </a:r>
            <a:r>
              <a:rPr lang="en-US" dirty="0" err="1" smtClean="0"/>
              <a:t>satan</a:t>
            </a:r>
            <a:r>
              <a:rPr lang="en-US" dirty="0" smtClean="0"/>
              <a:t> sends against us.  </a:t>
            </a:r>
          </a:p>
          <a:p>
            <a:r>
              <a:rPr lang="en-US" dirty="0" smtClean="0"/>
              <a:t>Along with his tricks, and techniques he uses.</a:t>
            </a:r>
          </a:p>
          <a:p>
            <a:endParaRPr lang="en-US" dirty="0" smtClean="0"/>
          </a:p>
          <a:p>
            <a:endParaRPr lang="en-US" dirty="0" smtClean="0"/>
          </a:p>
          <a:p>
            <a:r>
              <a:rPr lang="en-US" dirty="0" smtClean="0"/>
              <a:t>---Click---</a:t>
            </a:r>
          </a:p>
          <a:p>
            <a:r>
              <a:rPr lang="en-US" dirty="0" smtClean="0"/>
              <a:t>We also learned about a power style of Spiritual Warfare called NUWI, </a:t>
            </a:r>
          </a:p>
          <a:p>
            <a:r>
              <a:rPr lang="en-US" dirty="0" smtClean="0"/>
              <a:t>Nighttime Unified Warfare Intercession.  </a:t>
            </a:r>
          </a:p>
          <a:p>
            <a:r>
              <a:rPr lang="en-US" dirty="0" smtClean="0"/>
              <a:t>As more prayer groups start engaging in this style of warfare, </a:t>
            </a:r>
          </a:p>
          <a:p>
            <a:r>
              <a:rPr lang="en-US" dirty="0" smtClean="0"/>
              <a:t>the remaining strong holds of </a:t>
            </a:r>
            <a:r>
              <a:rPr lang="en-US" dirty="0" err="1" smtClean="0"/>
              <a:t>satan</a:t>
            </a:r>
            <a:r>
              <a:rPr lang="en-US" dirty="0" smtClean="0"/>
              <a:t> kingdom will start to fall. </a:t>
            </a:r>
          </a:p>
          <a:p>
            <a:r>
              <a:rPr lang="en-US" dirty="0" smtClean="0"/>
              <a:t>--------------- Slide #45 ----------------------</a:t>
            </a:r>
          </a:p>
          <a:p>
            <a:r>
              <a:rPr lang="en-US" dirty="0" smtClean="0"/>
              <a:t>There are many other types of evil spirits not mentioned here. </a:t>
            </a:r>
          </a:p>
          <a:p>
            <a:r>
              <a:rPr lang="en-US" dirty="0" smtClean="0"/>
              <a:t>And there are many other styles of Spiritual Warfare that Christians can use.</a:t>
            </a:r>
          </a:p>
          <a:p>
            <a:endParaRPr lang="en-US" dirty="0" smtClean="0"/>
          </a:p>
          <a:p>
            <a:r>
              <a:rPr lang="en-US" dirty="0" smtClean="0"/>
              <a:t>We hope this videos was informative and Motivating.  </a:t>
            </a:r>
          </a:p>
          <a:p>
            <a:endParaRPr lang="en-US" dirty="0" smtClean="0"/>
          </a:p>
          <a:p>
            <a:r>
              <a:rPr lang="en-US" dirty="0" smtClean="0"/>
              <a:t>Now get out there and FIGHT.</a:t>
            </a:r>
          </a:p>
          <a:p>
            <a:r>
              <a:rPr lang="en-US" smtClean="0"/>
              <a:t>--------------- Slide #46 ----------------------</a:t>
            </a:r>
          </a:p>
          <a:p>
            <a:endParaRPr lang="en-US" dirty="0"/>
          </a:p>
        </p:txBody>
      </p:sp>
      <p:sp>
        <p:nvSpPr>
          <p:cNvPr id="4" name="Slide Number Placeholder 3"/>
          <p:cNvSpPr>
            <a:spLocks noGrp="1"/>
          </p:cNvSpPr>
          <p:nvPr>
            <p:ph type="sldNum" sz="quarter" idx="10"/>
          </p:nvPr>
        </p:nvSpPr>
        <p:spPr/>
        <p:txBody>
          <a:bodyPr/>
          <a:lstStyle/>
          <a:p>
            <a:fld id="{F7D08319-7F10-4664-AFB5-04FC3ED58A4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Murder</a:t>
            </a:r>
          </a:p>
          <a:p>
            <a:r>
              <a:rPr lang="en-US" dirty="0" smtClean="0"/>
              <a:t>Drugs</a:t>
            </a:r>
          </a:p>
          <a:p>
            <a:r>
              <a:rPr lang="en-US" dirty="0" smtClean="0"/>
              <a:t>Rage</a:t>
            </a:r>
          </a:p>
          <a:p>
            <a:r>
              <a:rPr lang="en-US" dirty="0" smtClean="0"/>
              <a:t>Adultery</a:t>
            </a:r>
          </a:p>
          <a:p>
            <a:r>
              <a:rPr lang="en-US" dirty="0" smtClean="0"/>
              <a:t>Pornography</a:t>
            </a:r>
          </a:p>
          <a:p>
            <a:r>
              <a:rPr lang="en-US" dirty="0" smtClean="0"/>
              <a:t>Prostitution</a:t>
            </a:r>
          </a:p>
          <a:p>
            <a:r>
              <a:rPr lang="en-US" dirty="0" smtClean="0"/>
              <a:t>Homosexuality</a:t>
            </a:r>
          </a:p>
          <a:p>
            <a:r>
              <a:rPr lang="en-US" dirty="0" smtClean="0"/>
              <a:t>Theft</a:t>
            </a:r>
          </a:p>
          <a:p>
            <a:r>
              <a:rPr lang="en-US" dirty="0" smtClean="0"/>
              <a:t>Blasphemy</a:t>
            </a:r>
          </a:p>
          <a:p>
            <a:r>
              <a:rPr lang="en-US" dirty="0" smtClean="0"/>
              <a:t>Gluttony</a:t>
            </a:r>
          </a:p>
          <a:p>
            <a:r>
              <a:rPr lang="en-US" dirty="0" smtClean="0"/>
              <a:t>Witchcraft</a:t>
            </a:r>
          </a:p>
          <a:p>
            <a:r>
              <a:rPr lang="en-US" dirty="0" smtClean="0"/>
              <a:t>Drunkenness</a:t>
            </a:r>
          </a:p>
          <a:p>
            <a:r>
              <a:rPr lang="en-US" dirty="0" smtClean="0"/>
              <a:t>Disobeying</a:t>
            </a:r>
            <a:r>
              <a:rPr lang="en-US" baseline="0" dirty="0" smtClean="0"/>
              <a:t> Commandments,</a:t>
            </a:r>
          </a:p>
          <a:p>
            <a:r>
              <a:rPr lang="en-US" baseline="0" dirty="0" smtClean="0"/>
              <a:t>And many others</a:t>
            </a:r>
            <a:endParaRPr lang="en-US" dirty="0" smtClean="0"/>
          </a:p>
          <a:p>
            <a:endParaRPr lang="en-US" dirty="0"/>
          </a:p>
        </p:txBody>
      </p:sp>
      <p:sp>
        <p:nvSpPr>
          <p:cNvPr id="4" name="Slide Number Placeholder 3"/>
          <p:cNvSpPr>
            <a:spLocks noGrp="1"/>
          </p:cNvSpPr>
          <p:nvPr>
            <p:ph type="sldNum" sz="quarter" idx="10"/>
          </p:nvPr>
        </p:nvSpPr>
        <p:spPr/>
        <p:txBody>
          <a:bodyPr/>
          <a:lstStyle/>
          <a:p>
            <a:fld id="{F7D08319-7F10-4664-AFB5-04FC3ED58A4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book, “A Divine Revelation of Hell”, </a:t>
            </a:r>
          </a:p>
          <a:p>
            <a:r>
              <a:rPr lang="en-US" dirty="0" smtClean="0"/>
              <a:t>when Mary K. Baxter was shown hell, she saw the souls of people who had recently died on Earth.  They were falling into hell.  </a:t>
            </a:r>
          </a:p>
          <a:p>
            <a:endParaRPr lang="en-US" dirty="0" smtClean="0"/>
          </a:p>
          <a:p>
            <a:r>
              <a:rPr lang="en-US" dirty="0" smtClean="0"/>
              <a:t>This process would continue day and night, as people died, their souls would fall down to the entrance of hell.  </a:t>
            </a:r>
          </a:p>
          <a:p>
            <a:endParaRPr lang="en-US" dirty="0" smtClean="0"/>
          </a:p>
          <a:p>
            <a:r>
              <a:rPr lang="en-US" dirty="0" smtClean="0"/>
              <a:t>As soon as a soul fell in, a group of demons would chain it up, and drag it away to be tortured.  The souls would frantically</a:t>
            </a:r>
            <a:r>
              <a:rPr lang="en-US" baseline="0" dirty="0" smtClean="0"/>
              <a:t> scream and fight, to escape, but it was no use.</a:t>
            </a:r>
            <a:endParaRPr lang="en-US" dirty="0" smtClean="0"/>
          </a:p>
          <a:p>
            <a:endParaRPr lang="en-US" dirty="0" smtClean="0"/>
          </a:p>
          <a:p>
            <a:r>
              <a:rPr lang="en-US" dirty="0" smtClean="0"/>
              <a:t>the Majority of the world's people ended up here.  Most, not even believing that hell existed.</a:t>
            </a:r>
            <a:endParaRPr lang="en-US" dirty="0"/>
          </a:p>
        </p:txBody>
      </p:sp>
      <p:sp>
        <p:nvSpPr>
          <p:cNvPr id="4" name="Slide Number Placeholder 3"/>
          <p:cNvSpPr>
            <a:spLocks noGrp="1"/>
          </p:cNvSpPr>
          <p:nvPr>
            <p:ph type="sldNum" sz="quarter" idx="10"/>
          </p:nvPr>
        </p:nvSpPr>
        <p:spPr/>
        <p:txBody>
          <a:bodyPr/>
          <a:lstStyle/>
          <a:p>
            <a:fld id="{F7D08319-7F10-4664-AFB5-04FC3ED58A4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demonic real hinders every aspect of the Church; </a:t>
            </a:r>
          </a:p>
          <a:p>
            <a:r>
              <a:rPr lang="en-US" sz="1200" kern="1200" dirty="0" smtClean="0">
                <a:solidFill>
                  <a:schemeClr val="tx1"/>
                </a:solidFill>
                <a:latin typeface="+mn-lt"/>
                <a:ea typeface="+mn-ea"/>
                <a:cs typeface="+mn-cs"/>
              </a:rPr>
              <a:t>evangelism, </a:t>
            </a:r>
          </a:p>
          <a:p>
            <a:r>
              <a:rPr lang="en-US" sz="1200" kern="1200" dirty="0" smtClean="0">
                <a:solidFill>
                  <a:schemeClr val="tx1"/>
                </a:solidFill>
                <a:latin typeface="+mn-lt"/>
                <a:ea typeface="+mn-ea"/>
                <a:cs typeface="+mn-cs"/>
              </a:rPr>
              <a:t>missions, </a:t>
            </a:r>
          </a:p>
          <a:p>
            <a:r>
              <a:rPr lang="en-US" sz="1200" kern="1200" dirty="0" smtClean="0">
                <a:solidFill>
                  <a:schemeClr val="tx1"/>
                </a:solidFill>
                <a:latin typeface="+mn-lt"/>
                <a:ea typeface="+mn-ea"/>
                <a:cs typeface="+mn-cs"/>
              </a:rPr>
              <a:t>intercession, </a:t>
            </a:r>
          </a:p>
          <a:p>
            <a:r>
              <a:rPr lang="en-US" sz="1200" kern="1200" dirty="0" smtClean="0">
                <a:solidFill>
                  <a:schemeClr val="tx1"/>
                </a:solidFill>
                <a:latin typeface="+mn-lt"/>
                <a:ea typeface="+mn-ea"/>
                <a:cs typeface="+mn-cs"/>
              </a:rPr>
              <a:t>worship, </a:t>
            </a:r>
          </a:p>
          <a:p>
            <a:r>
              <a:rPr lang="en-US" sz="1200" kern="1200" dirty="0" smtClean="0">
                <a:solidFill>
                  <a:schemeClr val="tx1"/>
                </a:solidFill>
                <a:latin typeface="+mn-lt"/>
                <a:ea typeface="+mn-ea"/>
                <a:cs typeface="+mn-cs"/>
              </a:rPr>
              <a:t>charity, etc.  </a:t>
            </a:r>
          </a:p>
          <a:p>
            <a:r>
              <a:rPr lang="en-US" sz="1200" kern="1200" dirty="0" smtClean="0">
                <a:solidFill>
                  <a:schemeClr val="tx1"/>
                </a:solidFill>
                <a:latin typeface="+mn-lt"/>
                <a:ea typeface="+mn-ea"/>
                <a:cs typeface="+mn-cs"/>
              </a:rPr>
              <a:t>---Click---</a:t>
            </a:r>
          </a:p>
          <a:p>
            <a:r>
              <a:rPr lang="en-US" sz="1200" kern="1200" dirty="0" smtClean="0">
                <a:solidFill>
                  <a:schemeClr val="tx1"/>
                </a:solidFill>
                <a:latin typeface="+mn-lt"/>
                <a:ea typeface="+mn-ea"/>
                <a:cs typeface="+mn-cs"/>
              </a:rPr>
              <a:t>And it causes worldwide havoc and devastation.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Destroying lives, marriages, friendships, property,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Therefore, any advancement against the demonic realm will benefit EVERY aspect of the Church.</a:t>
            </a:r>
          </a:p>
        </p:txBody>
      </p:sp>
      <p:sp>
        <p:nvSpPr>
          <p:cNvPr id="4" name="Slide Number Placeholder 3"/>
          <p:cNvSpPr>
            <a:spLocks noGrp="1"/>
          </p:cNvSpPr>
          <p:nvPr>
            <p:ph type="sldNum" sz="quarter" idx="10"/>
          </p:nvPr>
        </p:nvSpPr>
        <p:spPr/>
        <p:txBody>
          <a:bodyPr/>
          <a:lstStyle/>
          <a:p>
            <a:fld id="{F7D08319-7F10-4664-AFB5-04FC3ED58A4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said we must first bind up the strong man, and then take his goods.  </a:t>
            </a:r>
          </a:p>
          <a:p>
            <a:r>
              <a:rPr lang="en-US" dirty="0" smtClean="0"/>
              <a:t>So until the demonic realm is properly dealt with, </a:t>
            </a:r>
          </a:p>
          <a:p>
            <a:r>
              <a:rPr lang="en-US" dirty="0" smtClean="0"/>
              <a:t>there won’t be the revival so many are waiting for.  </a:t>
            </a:r>
          </a:p>
          <a:p>
            <a:endParaRPr lang="en-US" dirty="0" smtClean="0"/>
          </a:p>
          <a:p>
            <a:r>
              <a:rPr lang="en-US" dirty="0" smtClean="0"/>
              <a:t>And they will continually interfere with the end-time harvest</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F7D08319-7F10-4664-AFB5-04FC3ED58A4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parable of the weeds, Jesus said, </a:t>
            </a:r>
          </a:p>
          <a:p>
            <a:endParaRPr lang="en-US" dirty="0" smtClean="0"/>
          </a:p>
          <a:p>
            <a:r>
              <a:rPr lang="en-US" dirty="0" smtClean="0"/>
              <a:t>“While we were sleeping, my enemy planted his seeds.”   </a:t>
            </a:r>
          </a:p>
          <a:p>
            <a:endParaRPr lang="en-US" dirty="0" smtClean="0"/>
          </a:p>
          <a:p>
            <a:r>
              <a:rPr lang="en-US" dirty="0" smtClean="0"/>
              <a:t>This tells us that the devil does his main work at night, while most Christians are asleep, and nobody is watching or praying.  Therefore, as many Christian's already know, nighttime is the most strategic time to pray, when the fighting is the most intense. </a:t>
            </a:r>
          </a:p>
          <a:p>
            <a:endParaRPr lang="en-US" dirty="0" smtClean="0"/>
          </a:p>
          <a:p>
            <a:endParaRPr lang="en-US" dirty="0" smtClean="0"/>
          </a:p>
          <a:p>
            <a:r>
              <a:rPr lang="en-US" dirty="0" smtClean="0"/>
              <a:t>Stopping the enemy when his work is just a seed, </a:t>
            </a:r>
          </a:p>
          <a:p>
            <a:r>
              <a:rPr lang="en-US" dirty="0" smtClean="0"/>
              <a:t>---Click---</a:t>
            </a:r>
          </a:p>
          <a:p>
            <a:r>
              <a:rPr lang="en-US" dirty="0" smtClean="0"/>
              <a:t>is much easier than dealing with a full grown tree.</a:t>
            </a:r>
          </a:p>
        </p:txBody>
      </p:sp>
      <p:sp>
        <p:nvSpPr>
          <p:cNvPr id="4" name="Slide Number Placeholder 3"/>
          <p:cNvSpPr>
            <a:spLocks noGrp="1"/>
          </p:cNvSpPr>
          <p:nvPr>
            <p:ph type="sldNum" sz="quarter" idx="10"/>
          </p:nvPr>
        </p:nvSpPr>
        <p:spPr/>
        <p:txBody>
          <a:bodyPr/>
          <a:lstStyle/>
          <a:p>
            <a:fld id="{F7D08319-7F10-4664-AFB5-04FC3ED58A4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said that we should always pray and not give up.</a:t>
            </a:r>
          </a:p>
          <a:p>
            <a:r>
              <a:rPr lang="en-US" dirty="0" smtClean="0"/>
              <a:t> </a:t>
            </a:r>
          </a:p>
          <a:p>
            <a:r>
              <a:rPr lang="en-US" dirty="0" smtClean="0"/>
              <a:t>For successful warfare, we will need to be ready to pray continually for several hours.  </a:t>
            </a:r>
          </a:p>
          <a:p>
            <a:endParaRPr lang="en-US" dirty="0" smtClean="0"/>
          </a:p>
          <a:p>
            <a:r>
              <a:rPr lang="en-US" dirty="0" smtClean="0"/>
              <a:t>You’ll need to press in hard and make a commitment, until you get a break through. </a:t>
            </a:r>
          </a:p>
          <a:p>
            <a:endParaRPr lang="en-US" dirty="0" smtClean="0"/>
          </a:p>
          <a:p>
            <a:r>
              <a:rPr lang="en-US" dirty="0" smtClean="0"/>
              <a:t>In the book, the church prayed all night long, for several weeks. You should be able to pray for 1, 2 ,3 hours or more.  </a:t>
            </a:r>
          </a:p>
          <a:p>
            <a:r>
              <a:rPr lang="en-US" dirty="0" smtClean="0"/>
              <a:t>Don’t give up!</a:t>
            </a:r>
          </a:p>
        </p:txBody>
      </p:sp>
      <p:sp>
        <p:nvSpPr>
          <p:cNvPr id="4" name="Slide Number Placeholder 3"/>
          <p:cNvSpPr>
            <a:spLocks noGrp="1"/>
          </p:cNvSpPr>
          <p:nvPr>
            <p:ph type="sldNum" sz="quarter" idx="10"/>
          </p:nvPr>
        </p:nvSpPr>
        <p:spPr/>
        <p:txBody>
          <a:bodyPr/>
          <a:lstStyle/>
          <a:p>
            <a:fld id="{F7D08319-7F10-4664-AFB5-04FC3ED58A4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vision that one of my friends had.  She saw a dark cloud over the earth, filled with evil spirits.  And there were Christians underneath it praying. </a:t>
            </a:r>
          </a:p>
          <a:p>
            <a:r>
              <a:rPr lang="en-US" dirty="0" smtClean="0"/>
              <a:t>---Click---</a:t>
            </a:r>
          </a:p>
          <a:p>
            <a:r>
              <a:rPr lang="en-US" dirty="0" smtClean="0"/>
              <a:t>As the Christians prayed, they would ascend upward toward the dark cloud. Pressing into it.</a:t>
            </a:r>
          </a:p>
          <a:p>
            <a:r>
              <a:rPr lang="en-US" dirty="0" smtClean="0"/>
              <a:t>---Click---</a:t>
            </a:r>
          </a:p>
          <a:p>
            <a:r>
              <a:rPr lang="en-US" dirty="0" smtClean="0"/>
              <a:t>But only those Christian’s that would pray hard &amp; continually, would break through the dark cloud.</a:t>
            </a:r>
          </a:p>
          <a:p>
            <a:r>
              <a:rPr lang="en-US" dirty="0" smtClean="0"/>
              <a:t>---Click---</a:t>
            </a:r>
          </a:p>
          <a:p>
            <a:r>
              <a:rPr lang="en-US" dirty="0" smtClean="0"/>
              <a:t>The rest would eventually fall back down to earth.</a:t>
            </a:r>
          </a:p>
          <a:p>
            <a:endParaRPr lang="en-US" dirty="0" smtClean="0"/>
          </a:p>
          <a:p>
            <a:r>
              <a:rPr lang="en-US" dirty="0" smtClean="0"/>
              <a:t>The Christian who would break through, would have victory over their enemy, and victory over their circumstances.  </a:t>
            </a:r>
          </a:p>
          <a:p>
            <a:endParaRPr lang="en-US" dirty="0" smtClean="0"/>
          </a:p>
          <a:p>
            <a:r>
              <a:rPr lang="en-US" dirty="0" smtClean="0"/>
              <a:t>But those who would fall back down, would always be dealing with the circumstances, trying just to maintain.</a:t>
            </a:r>
          </a:p>
          <a:p>
            <a:endParaRPr lang="en-US" dirty="0" smtClean="0"/>
          </a:p>
          <a:p>
            <a:r>
              <a:rPr lang="en-US" dirty="0" smtClean="0"/>
              <a:t>Therefore, a determination to breakthrough in prayer is critical. </a:t>
            </a:r>
          </a:p>
        </p:txBody>
      </p:sp>
      <p:sp>
        <p:nvSpPr>
          <p:cNvPr id="4" name="Slide Number Placeholder 3"/>
          <p:cNvSpPr>
            <a:spLocks noGrp="1"/>
          </p:cNvSpPr>
          <p:nvPr>
            <p:ph type="sldNum" sz="quarter" idx="10"/>
          </p:nvPr>
        </p:nvSpPr>
        <p:spPr/>
        <p:txBody>
          <a:bodyPr/>
          <a:lstStyle/>
          <a:p>
            <a:fld id="{F7D08319-7F10-4664-AFB5-04FC3ED58A4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vision from Mary K Baxter, she was shown a war in the Heavens.  </a:t>
            </a:r>
          </a:p>
          <a:p>
            <a:endParaRPr lang="en-US" dirty="0" smtClean="0"/>
          </a:p>
          <a:p>
            <a:r>
              <a:rPr lang="en-US" dirty="0" smtClean="0"/>
              <a:t>A Demonic spirit in the form of a wizard, was high above the earth, doing evil things to the earth.  </a:t>
            </a:r>
          </a:p>
          <a:p>
            <a:r>
              <a:rPr lang="en-US" dirty="0" smtClean="0"/>
              <a:t>---Click---</a:t>
            </a:r>
          </a:p>
          <a:p>
            <a:endParaRPr lang="en-US" dirty="0" smtClean="0"/>
          </a:p>
          <a:p>
            <a:r>
              <a:rPr lang="en-US" dirty="0" smtClean="0"/>
              <a:t>he would cast evil spells on various people, and other demons joined in. Evil was magnified and sin abounded because of this work. It caused men to steal, to lie, to cheat, to hurt one another, to speak evil or to succumb to the lusts of the flesh.</a:t>
            </a:r>
          </a:p>
          <a:p>
            <a:endParaRPr lang="en-US" dirty="0" smtClean="0"/>
          </a:p>
          <a:p>
            <a:r>
              <a:rPr lang="en-US" dirty="0" smtClean="0"/>
              <a:t>But then, in the vision, the people of God began to pray.</a:t>
            </a:r>
          </a:p>
          <a:p>
            <a:r>
              <a:rPr lang="en-US" dirty="0" smtClean="0"/>
              <a:t>---Click---</a:t>
            </a:r>
          </a:p>
          <a:p>
            <a:r>
              <a:rPr lang="en-US" dirty="0" smtClean="0"/>
              <a:t>  They prayed in the name of Jesus and with faith.  As they did this, the Word of God came against the evil spirits,</a:t>
            </a:r>
          </a:p>
          <a:p>
            <a:r>
              <a:rPr lang="en-US" dirty="0" smtClean="0"/>
              <a:t>---Click---</a:t>
            </a:r>
          </a:p>
          <a:p>
            <a:r>
              <a:rPr lang="en-US" dirty="0" smtClean="0"/>
              <a:t>forcing them out. </a:t>
            </a:r>
          </a:p>
          <a:p>
            <a:endParaRPr lang="en-US" dirty="0" smtClean="0"/>
          </a:p>
          <a:p>
            <a:r>
              <a:rPr lang="en-US" dirty="0" smtClean="0"/>
              <a:t>The evil spells were broken, </a:t>
            </a:r>
          </a:p>
          <a:p>
            <a:r>
              <a:rPr lang="en-US" dirty="0" smtClean="0"/>
              <a:t>Click---</a:t>
            </a:r>
          </a:p>
          <a:p>
            <a:r>
              <a:rPr lang="en-US" dirty="0" smtClean="0"/>
              <a:t>the saints were strengthened, there was great deliverance.  </a:t>
            </a:r>
          </a:p>
          <a:p>
            <a:r>
              <a:rPr lang="en-US" dirty="0" smtClean="0"/>
              <a:t>This brought great praise to God, which resulted in even more victories.</a:t>
            </a:r>
          </a:p>
          <a:p>
            <a:r>
              <a:rPr lang="en-US" dirty="0" smtClean="0"/>
              <a:t>There were angelic forces released to destroy the forces of evil.  </a:t>
            </a:r>
          </a:p>
          <a:p>
            <a:endParaRPr lang="en-US" dirty="0" smtClean="0"/>
          </a:p>
          <a:p>
            <a:r>
              <a:rPr lang="en-US" dirty="0" smtClean="0"/>
              <a:t>But when there was disbelief, the evil powers began to overcome.</a:t>
            </a:r>
          </a:p>
          <a:p>
            <a:r>
              <a:rPr lang="en-US" dirty="0" smtClean="0"/>
              <a:t>---Click---</a:t>
            </a:r>
          </a:p>
          <a:p>
            <a:endParaRPr lang="en-US" dirty="0" smtClean="0"/>
          </a:p>
          <a:p>
            <a:r>
              <a:rPr lang="en-US" dirty="0" smtClean="0"/>
              <a:t>Jesus said, "My people must believe, and they must agree with each other and with Me," "if all things are to be put under the Father's feet." </a:t>
            </a:r>
          </a:p>
        </p:txBody>
      </p:sp>
      <p:sp>
        <p:nvSpPr>
          <p:cNvPr id="4" name="Slide Number Placeholder 3"/>
          <p:cNvSpPr>
            <a:spLocks noGrp="1"/>
          </p:cNvSpPr>
          <p:nvPr>
            <p:ph type="sldNum" sz="quarter" idx="10"/>
          </p:nvPr>
        </p:nvSpPr>
        <p:spPr/>
        <p:txBody>
          <a:bodyPr/>
          <a:lstStyle/>
          <a:p>
            <a:fld id="{F7D08319-7F10-4664-AFB5-04FC3ED58A4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Exodus 17 it was shown that as long as Moses held up his hands, </a:t>
            </a:r>
          </a:p>
          <a:p>
            <a:r>
              <a:rPr lang="en-US" dirty="0" smtClean="0"/>
              <a:t>his army would win the battle. </a:t>
            </a:r>
          </a:p>
          <a:p>
            <a:endParaRPr lang="en-US" dirty="0" smtClean="0"/>
          </a:p>
          <a:p>
            <a:r>
              <a:rPr lang="en-US" dirty="0" smtClean="0"/>
              <a:t>This is also a technique used is spiritual warfare, </a:t>
            </a:r>
          </a:p>
          <a:p>
            <a:r>
              <a:rPr lang="en-US" dirty="0" smtClean="0"/>
              <a:t>in the Baptized by Blazing fire book Jesus said </a:t>
            </a:r>
          </a:p>
          <a:p>
            <a:r>
              <a:rPr lang="en-US" dirty="0" smtClean="0"/>
              <a:t>”Don’t let your arms fall down even though it’s hard.  </a:t>
            </a:r>
          </a:p>
          <a:p>
            <a:r>
              <a:rPr lang="en-US" dirty="0" smtClean="0"/>
              <a:t>The prayer with hands lifted up high has much more power. ”</a:t>
            </a:r>
          </a:p>
          <a:p>
            <a:endParaRPr lang="en-US" dirty="0" smtClean="0"/>
          </a:p>
          <a:p>
            <a:r>
              <a:rPr lang="en-US" dirty="0" smtClean="0"/>
              <a:t>So keep you hands up during prayer.</a:t>
            </a:r>
          </a:p>
          <a:p>
            <a:endParaRPr lang="en-US" dirty="0" smtClean="0"/>
          </a:p>
          <a:p>
            <a:r>
              <a:rPr lang="en-US" dirty="0" smtClean="0"/>
              <a:t>---Click---</a:t>
            </a:r>
          </a:p>
          <a:p>
            <a:endParaRPr lang="en-US" dirty="0" smtClean="0"/>
          </a:p>
          <a:p>
            <a:r>
              <a:rPr lang="en-US" dirty="0" smtClean="0"/>
              <a:t>Also, many people have experiences specific types of hand movements </a:t>
            </a:r>
          </a:p>
          <a:p>
            <a:r>
              <a:rPr lang="en-US" dirty="0" smtClean="0"/>
              <a:t>while their hands were raised in prayer.</a:t>
            </a:r>
          </a:p>
          <a:p>
            <a:endParaRPr lang="en-US" dirty="0" smtClean="0"/>
          </a:p>
          <a:p>
            <a:r>
              <a:rPr lang="en-US" dirty="0" smtClean="0"/>
              <a:t>For me, when I’m praying for against evil spirits, </a:t>
            </a:r>
          </a:p>
          <a:p>
            <a:r>
              <a:rPr lang="en-US" dirty="0" smtClean="0"/>
              <a:t>my hands would move in one specific pattern, </a:t>
            </a:r>
          </a:p>
          <a:p>
            <a:endParaRPr lang="en-US" dirty="0" smtClean="0"/>
          </a:p>
          <a:p>
            <a:r>
              <a:rPr lang="en-US" dirty="0" smtClean="0"/>
              <a:t>but then when I pray for more laborers </a:t>
            </a:r>
          </a:p>
          <a:p>
            <a:r>
              <a:rPr lang="en-US" dirty="0" smtClean="0"/>
              <a:t>my hands would move in a different style of pattern.   </a:t>
            </a:r>
          </a:p>
          <a:p>
            <a:endParaRPr lang="en-US" dirty="0" smtClean="0"/>
          </a:p>
          <a:p>
            <a:r>
              <a:rPr lang="en-US" dirty="0" smtClean="0"/>
              <a:t>Also, when I prayed for Justice, </a:t>
            </a:r>
          </a:p>
          <a:p>
            <a:r>
              <a:rPr lang="en-US" dirty="0" smtClean="0"/>
              <a:t>a new hand motion started to manifest.   </a:t>
            </a:r>
          </a:p>
          <a:p>
            <a:endParaRPr lang="en-US" dirty="0" smtClean="0"/>
          </a:p>
          <a:p>
            <a:r>
              <a:rPr lang="en-US" dirty="0" smtClean="0"/>
              <a:t>You must be open to move your hands in any fashion </a:t>
            </a:r>
          </a:p>
          <a:p>
            <a:r>
              <a:rPr lang="en-US" dirty="0" smtClean="0"/>
              <a:t>that is guided by the Holy Spirit. </a:t>
            </a:r>
          </a:p>
          <a:p>
            <a:endParaRPr lang="en-US" dirty="0" smtClean="0"/>
          </a:p>
        </p:txBody>
      </p:sp>
      <p:sp>
        <p:nvSpPr>
          <p:cNvPr id="4" name="Slide Number Placeholder 3"/>
          <p:cNvSpPr>
            <a:spLocks noGrp="1"/>
          </p:cNvSpPr>
          <p:nvPr>
            <p:ph type="sldNum" sz="quarter" idx="10"/>
          </p:nvPr>
        </p:nvSpPr>
        <p:spPr/>
        <p:txBody>
          <a:bodyPr/>
          <a:lstStyle/>
          <a:p>
            <a:fld id="{F7D08319-7F10-4664-AFB5-04FC3ED58A4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Get Distracted</a:t>
            </a:r>
          </a:p>
          <a:p>
            <a:endParaRPr lang="en-US" dirty="0" smtClean="0"/>
          </a:p>
          <a:p>
            <a:r>
              <a:rPr lang="en-US" dirty="0" smtClean="0"/>
              <a:t>When praying intensely, </a:t>
            </a:r>
          </a:p>
          <a:p>
            <a:r>
              <a:rPr lang="en-US" dirty="0" smtClean="0"/>
              <a:t>---Click---</a:t>
            </a:r>
          </a:p>
          <a:p>
            <a:r>
              <a:rPr lang="en-US" dirty="0" smtClean="0"/>
              <a:t>it is not good to focus on the physical realm, </a:t>
            </a:r>
          </a:p>
          <a:p>
            <a:r>
              <a:rPr lang="en-US" dirty="0" smtClean="0"/>
              <a:t>it only distracts you, </a:t>
            </a:r>
          </a:p>
          <a:p>
            <a:r>
              <a:rPr lang="en-US" dirty="0" smtClean="0"/>
              <a:t>and gets your mind off the spiritual reality.  </a:t>
            </a:r>
          </a:p>
          <a:p>
            <a:endParaRPr lang="en-US" dirty="0" smtClean="0"/>
          </a:p>
          <a:p>
            <a:r>
              <a:rPr lang="en-US" dirty="0" smtClean="0"/>
              <a:t>---Click---</a:t>
            </a:r>
          </a:p>
          <a:p>
            <a:r>
              <a:rPr lang="en-US" dirty="0" smtClean="0"/>
              <a:t>Therefore it is beneficial to close your eyes during prayer, </a:t>
            </a:r>
          </a:p>
          <a:p>
            <a:r>
              <a:rPr lang="en-US" dirty="0" smtClean="0"/>
              <a:t>and get into a place where physical things do not distract you, where you can give 100% of your focus to prayer.</a:t>
            </a:r>
          </a:p>
          <a:p>
            <a:endParaRPr lang="en-US" dirty="0" smtClean="0"/>
          </a:p>
          <a:p>
            <a:r>
              <a:rPr lang="en-US" dirty="0" smtClean="0"/>
              <a:t>---Click---</a:t>
            </a:r>
          </a:p>
          <a:p>
            <a:r>
              <a:rPr lang="en-US" dirty="0" smtClean="0"/>
              <a:t>Upbeat Worship music, </a:t>
            </a:r>
          </a:p>
          <a:p>
            <a:r>
              <a:rPr lang="en-US" dirty="0" smtClean="0"/>
              <a:t>can help keep your focus on God, and stay alert for longer periods of time.</a:t>
            </a:r>
          </a:p>
        </p:txBody>
      </p:sp>
      <p:sp>
        <p:nvSpPr>
          <p:cNvPr id="4" name="Slide Number Placeholder 3"/>
          <p:cNvSpPr>
            <a:spLocks noGrp="1"/>
          </p:cNvSpPr>
          <p:nvPr>
            <p:ph type="sldNum" sz="quarter" idx="10"/>
          </p:nvPr>
        </p:nvSpPr>
        <p:spPr/>
        <p:txBody>
          <a:bodyPr/>
          <a:lstStyle/>
          <a:p>
            <a:fld id="{F7D08319-7F10-4664-AFB5-04FC3ED58A4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 Page</a:t>
            </a:r>
            <a:endParaRPr lang="en-US" dirty="0"/>
          </a:p>
        </p:txBody>
      </p:sp>
      <p:sp>
        <p:nvSpPr>
          <p:cNvPr id="4" name="Slide Number Placeholder 3"/>
          <p:cNvSpPr>
            <a:spLocks noGrp="1"/>
          </p:cNvSpPr>
          <p:nvPr>
            <p:ph type="sldNum" sz="quarter" idx="10"/>
          </p:nvPr>
        </p:nvSpPr>
        <p:spPr/>
        <p:txBody>
          <a:bodyPr/>
          <a:lstStyle/>
          <a:p>
            <a:fld id="{F7D08319-7F10-4664-AFB5-04FC3ED58A4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a:t>
            </a:r>
            <a:r>
              <a:rPr lang="en-US" baseline="0" dirty="0" smtClean="0"/>
              <a:t> revelation, the</a:t>
            </a:r>
            <a:r>
              <a:rPr lang="en-US" dirty="0" smtClean="0"/>
              <a:t> main objective of the demons was to hinder all aspects</a:t>
            </a:r>
            <a:r>
              <a:rPr lang="en-US" baseline="0" dirty="0" smtClean="0"/>
              <a:t> of Prayer and Praise.  </a:t>
            </a:r>
          </a:p>
          <a:p>
            <a:r>
              <a:rPr lang="en-US" baseline="0" dirty="0" smtClean="0"/>
              <a:t>---Click---</a:t>
            </a:r>
          </a:p>
          <a:p>
            <a:r>
              <a:rPr lang="en-US" baseline="0" dirty="0" smtClean="0"/>
              <a:t>To stop prayer at all costs, because Prayer and praise would hinder the demonic realm from completing their objectives.</a:t>
            </a:r>
          </a:p>
          <a:p>
            <a:r>
              <a:rPr lang="en-US" baseline="0" dirty="0" smtClean="0"/>
              <a:t>---Click---</a:t>
            </a:r>
          </a:p>
          <a:p>
            <a:r>
              <a:rPr lang="en-US" baseline="0" dirty="0" smtClean="0"/>
              <a:t>In one example, a high ranked demon came to attack the church. It was a demon with great power to get people to commit suicide. But, it was furious because it was not able to find suicide victims in the city, while this church group was praying and praising. </a:t>
            </a:r>
          </a:p>
          <a:p>
            <a:r>
              <a:rPr lang="en-US" baseline="0" dirty="0" smtClean="0"/>
              <a:t>---Click----</a:t>
            </a:r>
          </a:p>
          <a:p>
            <a:r>
              <a:rPr lang="en-US" baseline="0" dirty="0" smtClean="0"/>
              <a:t>You must NOT let the demonic realm stop, distract or terrify you while your group is praying.  </a:t>
            </a:r>
            <a:endParaRPr lang="en-US" dirty="0"/>
          </a:p>
        </p:txBody>
      </p:sp>
      <p:sp>
        <p:nvSpPr>
          <p:cNvPr id="4" name="Slide Number Placeholder 3"/>
          <p:cNvSpPr>
            <a:spLocks noGrp="1"/>
          </p:cNvSpPr>
          <p:nvPr>
            <p:ph type="sldNum" sz="quarter" idx="10"/>
          </p:nvPr>
        </p:nvSpPr>
        <p:spPr/>
        <p:txBody>
          <a:bodyPr/>
          <a:lstStyle/>
          <a:p>
            <a:fld id="{F7D08319-7F10-4664-AFB5-04FC3ED58A4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Unified prayer is much more powerful than individual prayer, </a:t>
            </a:r>
          </a:p>
          <a:p>
            <a:r>
              <a:rPr lang="en-US" dirty="0" smtClean="0"/>
              <a:t>and many spiritual battle will require a team effort.</a:t>
            </a:r>
          </a:p>
          <a:p>
            <a:endParaRPr lang="en-US" dirty="0" smtClean="0"/>
          </a:p>
          <a:p>
            <a:r>
              <a:rPr lang="en-US" dirty="0" smtClean="0"/>
              <a:t>In Deuteronomy 32 it shows that 1 man can chase a thousand</a:t>
            </a:r>
          </a:p>
          <a:p>
            <a:r>
              <a:rPr lang="en-US" dirty="0" smtClean="0"/>
              <a:t>but 2 men can put ten thousand to flight. </a:t>
            </a:r>
          </a:p>
          <a:p>
            <a:endParaRPr lang="en-US" dirty="0" smtClean="0"/>
          </a:p>
          <a:p>
            <a:r>
              <a:rPr lang="en-US" dirty="0" smtClean="0"/>
              <a:t>So to be effective in taking down spiritual principalities and strong holds, you’ll need to surround yourself with dedicated prayer warriors, praying in unity, and </a:t>
            </a:r>
            <a:r>
              <a:rPr lang="en-US" dirty="0" smtClean="0"/>
              <a:t>praying </a:t>
            </a:r>
            <a:r>
              <a:rPr lang="en-US" dirty="0" smtClean="0"/>
              <a:t>in agreement.</a:t>
            </a:r>
          </a:p>
        </p:txBody>
      </p:sp>
      <p:sp>
        <p:nvSpPr>
          <p:cNvPr id="4" name="Slide Number Placeholder 3"/>
          <p:cNvSpPr>
            <a:spLocks noGrp="1"/>
          </p:cNvSpPr>
          <p:nvPr>
            <p:ph type="sldNum" sz="quarter" idx="10"/>
          </p:nvPr>
        </p:nvSpPr>
        <p:spPr/>
        <p:txBody>
          <a:bodyPr/>
          <a:lstStyle/>
          <a:p>
            <a:fld id="{F7D08319-7F10-4664-AFB5-04FC3ED58A4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the most powerful tools of the demonic spirits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is deception and their ability to hide.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fact, just detecting their presence and revealing their identity is one of the most difficult parts of spiritual warfare.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counter this, God has granted his people the powerful spiritual gift of Open Site.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gift is different than the gift of 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Visions are often short visual messages prompted by the Holy Spirit, but Open Site is the ability to continually see into the Spiritual realm.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example of this was shown to Elisha’s servant in 2nd Kings 6:17,</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where he was allowed to see the hills full of horses and chariots of fire.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gift of open site devastates the demon's ability to hide,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allows a Christian to confront these evil spirits head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remember, even though an evil spirit can be seen, many of them can STILL disguise their appearance, pretending to be something that they are not.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Those people who are given the gift of spiritual site, will be under relentless attack, and deception.  Discernment &amp; testing of spirits is very critical, these spirits may be able to deceive your eyes, but they cannot deceive the Holy Spirit.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Also, it’s wise to remember that it is God who decides which gifts are given to which people,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open site can’t be eared or attained,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only granted. </a:t>
            </a:r>
          </a:p>
        </p:txBody>
      </p:sp>
      <p:sp>
        <p:nvSpPr>
          <p:cNvPr id="4" name="Slide Number Placeholder 3"/>
          <p:cNvSpPr>
            <a:spLocks noGrp="1"/>
          </p:cNvSpPr>
          <p:nvPr>
            <p:ph type="sldNum" sz="quarter" idx="10"/>
          </p:nvPr>
        </p:nvSpPr>
        <p:spPr/>
        <p:txBody>
          <a:bodyPr/>
          <a:lstStyle/>
          <a:p>
            <a:fld id="{F7D08319-7F10-4664-AFB5-04FC3ED58A4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gift of Spiritual Site greatly enhances the deliverance ministry.</a:t>
            </a:r>
            <a:r>
              <a:rPr lang="en-US" baseline="0" dirty="0" smtClean="0"/>
              <a:t> </a:t>
            </a:r>
          </a:p>
          <a:p>
            <a:r>
              <a:rPr lang="en-US" baseline="0" dirty="0" smtClean="0"/>
              <a:t>Normally in deliverance, a serious effort needs to be made just to identify which spirits you’re dealing with.  And after deliverance is completed, it is difficult to determine if all the evil spirits are out. Spiritual site enable a Christian to see who they are dealing with.</a:t>
            </a:r>
            <a:endParaRPr lang="en-US" dirty="0"/>
          </a:p>
        </p:txBody>
      </p:sp>
      <p:sp>
        <p:nvSpPr>
          <p:cNvPr id="4" name="Slide Number Placeholder 3"/>
          <p:cNvSpPr>
            <a:spLocks noGrp="1"/>
          </p:cNvSpPr>
          <p:nvPr>
            <p:ph type="sldNum" sz="quarter" idx="10"/>
          </p:nvPr>
        </p:nvSpPr>
        <p:spPr/>
        <p:txBody>
          <a:bodyPr/>
          <a:lstStyle/>
          <a:p>
            <a:fld id="{F7D08319-7F10-4664-AFB5-04FC3ED58A4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demonic spirits posses the ability to disguise their appearance and voice. This calls for the strict testing of all spirits.</a:t>
            </a:r>
          </a:p>
          <a:p>
            <a:r>
              <a:rPr lang="en-US" dirty="0" smtClean="0"/>
              <a:t>---Click---</a:t>
            </a:r>
          </a:p>
          <a:p>
            <a:r>
              <a:rPr lang="en-US" dirty="0" smtClean="0"/>
              <a:t>The gift of tongues hinders demonic spirits from disguising themselves.</a:t>
            </a:r>
          </a:p>
          <a:p>
            <a:r>
              <a:rPr lang="en-US" dirty="0" smtClean="0"/>
              <a:t>----Click---</a:t>
            </a:r>
          </a:p>
          <a:p>
            <a:r>
              <a:rPr lang="en-US" dirty="0" smtClean="0"/>
              <a:t>In once example, a Christian was approached by 5 beautiful angels. These angels presented themselves graciously, and even had friendly smiles. The Christian, followed the pastor’s advice and continued to pray in tongues.</a:t>
            </a:r>
          </a:p>
          <a:p>
            <a:r>
              <a:rPr lang="en-US" dirty="0" smtClean="0"/>
              <a:t>---Click---</a:t>
            </a:r>
          </a:p>
          <a:p>
            <a:r>
              <a:rPr lang="en-US" dirty="0" smtClean="0"/>
              <a:t>Soon, all the angels turned black, lost their wings, and started to move in bizarre ways.  They were exposed! The gift of tongues, hinders them from disguising their appearance.</a:t>
            </a:r>
          </a:p>
          <a:p>
            <a:r>
              <a:rPr lang="en-US" dirty="0" smtClean="0"/>
              <a:t>---Click---</a:t>
            </a:r>
          </a:p>
          <a:p>
            <a:r>
              <a:rPr lang="en-US" dirty="0" smtClean="0"/>
              <a:t>In another example, one of the members of the Church, a strong and dedicated intercessor, was eventually led away from the church </a:t>
            </a:r>
          </a:p>
          <a:p>
            <a:endParaRPr lang="en-US" dirty="0" smtClean="0"/>
          </a:p>
          <a:p>
            <a:r>
              <a:rPr lang="en-US" dirty="0" smtClean="0"/>
              <a:t>---Click----</a:t>
            </a:r>
          </a:p>
          <a:p>
            <a:endParaRPr lang="en-US" dirty="0" smtClean="0"/>
          </a:p>
          <a:p>
            <a:r>
              <a:rPr lang="en-US" dirty="0" smtClean="0"/>
              <a:t>by a false </a:t>
            </a:r>
            <a:r>
              <a:rPr lang="en-US" dirty="0" err="1" smtClean="0"/>
              <a:t>christ</a:t>
            </a:r>
            <a:r>
              <a:rPr lang="en-US" dirty="0" smtClean="0"/>
              <a:t>.</a:t>
            </a:r>
          </a:p>
          <a:p>
            <a:endParaRPr lang="en-US" dirty="0" smtClean="0"/>
          </a:p>
          <a:p>
            <a:r>
              <a:rPr lang="en-US" dirty="0" smtClean="0"/>
              <a:t>All Spirits must be tested, do not get become lax on this, and never let your guard down.  It doesn’t insult Jesus if a Christian obeys the bible, and tests whether he really is Jesus. </a:t>
            </a:r>
          </a:p>
        </p:txBody>
      </p:sp>
      <p:sp>
        <p:nvSpPr>
          <p:cNvPr id="4" name="Slide Number Placeholder 3"/>
          <p:cNvSpPr>
            <a:spLocks noGrp="1"/>
          </p:cNvSpPr>
          <p:nvPr>
            <p:ph type="sldNum" sz="quarter" idx="10"/>
          </p:nvPr>
        </p:nvSpPr>
        <p:spPr/>
        <p:txBody>
          <a:bodyPr/>
          <a:lstStyle/>
          <a:p>
            <a:fld id="{F7D08319-7F10-4664-AFB5-04FC3ED58A4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the new weapons that have been revealed</a:t>
            </a:r>
            <a:r>
              <a:rPr lang="en-US" baseline="0" dirty="0" smtClean="0"/>
              <a:t> to the Church?</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From scripture we understand the need for rebuking and driving out evil spirits, but driving out evil spirits, may leave them the opportunity to return.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it has been clearly revealed that the spiritual bodies of demons can be wounded, tormented and even destroyed.</a:t>
            </a:r>
          </a:p>
        </p:txBody>
      </p:sp>
      <p:sp>
        <p:nvSpPr>
          <p:cNvPr id="4" name="Slide Number Placeholder 3"/>
          <p:cNvSpPr>
            <a:spLocks noGrp="1"/>
          </p:cNvSpPr>
          <p:nvPr>
            <p:ph type="sldNum" sz="quarter" idx="10"/>
          </p:nvPr>
        </p:nvSpPr>
        <p:spPr/>
        <p:txBody>
          <a:bodyPr/>
          <a:lstStyle/>
          <a:p>
            <a:fld id="{F7D08319-7F10-4664-AFB5-04FC3ED58A4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has also been revealed that Christian</a:t>
            </a:r>
          </a:p>
          <a:p>
            <a:r>
              <a:rPr lang="en-US" dirty="0" smtClean="0"/>
              <a:t>can engage demonic </a:t>
            </a:r>
          </a:p>
          <a:p>
            <a:r>
              <a:rPr lang="en-US" dirty="0" smtClean="0"/>
              <a:t>---Click---</a:t>
            </a:r>
          </a:p>
          <a:p>
            <a:r>
              <a:rPr lang="en-US" dirty="0" smtClean="0"/>
              <a:t>spirits in Hand to Hand combat.</a:t>
            </a:r>
          </a:p>
          <a:p>
            <a:endParaRPr lang="en-US" dirty="0" smtClean="0"/>
          </a:p>
          <a:p>
            <a:r>
              <a:rPr lang="en-US" dirty="0" smtClean="0"/>
              <a:t>This was spoken of by Jesus in Mark 16:18, when He said, </a:t>
            </a:r>
          </a:p>
          <a:p>
            <a:r>
              <a:rPr lang="en-US" dirty="0" smtClean="0"/>
              <a:t>---Click---</a:t>
            </a:r>
          </a:p>
          <a:p>
            <a:r>
              <a:rPr lang="en-US" dirty="0" smtClean="0"/>
              <a:t>"They shall pick up snakes with their hands"</a:t>
            </a:r>
          </a:p>
          <a:p>
            <a:endParaRPr lang="en-US" dirty="0" smtClean="0"/>
          </a:p>
          <a:p>
            <a:r>
              <a:rPr lang="en-US" dirty="0" smtClean="0"/>
              <a:t>---Click---</a:t>
            </a:r>
          </a:p>
          <a:p>
            <a:r>
              <a:rPr lang="en-US" dirty="0" smtClean="0"/>
              <a:t>When you're engaged in spiritual warfare</a:t>
            </a:r>
          </a:p>
          <a:p>
            <a:r>
              <a:rPr lang="en-US" dirty="0" smtClean="0"/>
              <a:t>Movements in the Physical realm, </a:t>
            </a:r>
          </a:p>
          <a:p>
            <a:r>
              <a:rPr lang="en-US" dirty="0" smtClean="0"/>
              <a:t>are transferred into the Spiritual realm. </a:t>
            </a:r>
          </a:p>
          <a:p>
            <a:endParaRPr lang="en-US" dirty="0" smtClean="0"/>
          </a:p>
          <a:p>
            <a:r>
              <a:rPr lang="en-US" dirty="0" smtClean="0"/>
              <a:t>In the book Baptized by blazing fire, </a:t>
            </a:r>
          </a:p>
          <a:p>
            <a:r>
              <a:rPr lang="en-US" dirty="0" smtClean="0"/>
              <a:t>the members of the Lord’s Church</a:t>
            </a:r>
          </a:p>
          <a:p>
            <a:r>
              <a:rPr lang="en-US" dirty="0" smtClean="0"/>
              <a:t>would often strike evil spirits with </a:t>
            </a:r>
            <a:r>
              <a:rPr lang="en-US" dirty="0" err="1" smtClean="0"/>
              <a:t>thier</a:t>
            </a:r>
            <a:r>
              <a:rPr lang="en-US" dirty="0" smtClean="0"/>
              <a:t> fists, </a:t>
            </a:r>
          </a:p>
          <a:p>
            <a:r>
              <a:rPr lang="en-US" dirty="0" smtClean="0"/>
              <a:t>gouge out their eyes, crush them, </a:t>
            </a:r>
          </a:p>
          <a:p>
            <a:r>
              <a:rPr lang="en-US" dirty="0" smtClean="0"/>
              <a:t>and throw them against the wall.</a:t>
            </a:r>
          </a:p>
          <a:p>
            <a:endParaRPr lang="en-US" dirty="0" smtClean="0"/>
          </a:p>
          <a:p>
            <a:r>
              <a:rPr lang="en-US" dirty="0" smtClean="0"/>
              <a:t>Violence in not normally a Christian virtue, </a:t>
            </a:r>
          </a:p>
          <a:p>
            <a:r>
              <a:rPr lang="en-US" dirty="0" smtClean="0"/>
              <a:t>---Click---</a:t>
            </a:r>
          </a:p>
          <a:p>
            <a:r>
              <a:rPr lang="en-US" dirty="0" smtClean="0"/>
              <a:t>but a militant attitude against demonic spirits is needed.</a:t>
            </a:r>
          </a:p>
        </p:txBody>
      </p:sp>
      <p:sp>
        <p:nvSpPr>
          <p:cNvPr id="4" name="Slide Number Placeholder 3"/>
          <p:cNvSpPr>
            <a:spLocks noGrp="1"/>
          </p:cNvSpPr>
          <p:nvPr>
            <p:ph type="sldNum" sz="quarter" idx="10"/>
          </p:nvPr>
        </p:nvSpPr>
        <p:spPr/>
        <p:txBody>
          <a:bodyPr/>
          <a:lstStyle/>
          <a:p>
            <a:fld id="{F7D08319-7F10-4664-AFB5-04FC3ED58A46}"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---Click---</a:t>
            </a:r>
          </a:p>
          <a:p>
            <a:r>
              <a:rPr lang="en-US" baseline="0" dirty="0" smtClean="0"/>
              <a:t>demons are brutal, utterly ruthless and they have no mercy.  </a:t>
            </a:r>
          </a:p>
          <a:p>
            <a:endParaRPr lang="en-US" baseline="0" dirty="0" smtClean="0"/>
          </a:p>
          <a:p>
            <a:r>
              <a:rPr lang="en-US" baseline="0" dirty="0" smtClean="0"/>
              <a:t>They only come to kill, steal and destroy.  </a:t>
            </a:r>
          </a:p>
          <a:p>
            <a:endParaRPr lang="en-US" baseline="0" dirty="0" smtClean="0"/>
          </a:p>
          <a:p>
            <a:r>
              <a:rPr lang="en-US" baseline="0" dirty="0" smtClean="0"/>
              <a:t>Don’t negotiate with them, </a:t>
            </a:r>
          </a:p>
          <a:p>
            <a:r>
              <a:rPr lang="en-US" baseline="0" dirty="0" smtClean="0"/>
              <a:t>the only language they understand is </a:t>
            </a:r>
          </a:p>
          <a:p>
            <a:r>
              <a:rPr lang="en-US" baseline="0" dirty="0" smtClean="0"/>
              <a:t>fear, threatening, violence and torment.  </a:t>
            </a:r>
          </a:p>
          <a:p>
            <a:endParaRPr lang="en-US" baseline="0" dirty="0" smtClean="0"/>
          </a:p>
          <a:p>
            <a:r>
              <a:rPr lang="en-US" baseline="0" dirty="0" smtClean="0"/>
              <a:t>So you must violently oppose them.  </a:t>
            </a:r>
          </a:p>
          <a:p>
            <a:endParaRPr lang="en-US" baseline="0" dirty="0" smtClean="0"/>
          </a:p>
          <a:p>
            <a:r>
              <a:rPr lang="en-US" baseline="0" dirty="0" smtClean="0"/>
              <a:t>But be ready, demons are not wimps, </a:t>
            </a:r>
          </a:p>
          <a:p>
            <a:endParaRPr lang="en-US" baseline="0" dirty="0" smtClean="0"/>
          </a:p>
          <a:p>
            <a:r>
              <a:rPr lang="en-US" baseline="0" dirty="0" smtClean="0"/>
              <a:t>you’re going to get hit hard sooner or later, </a:t>
            </a:r>
          </a:p>
          <a:p>
            <a:r>
              <a:rPr lang="en-US" baseline="0" dirty="0" smtClean="0"/>
              <a:t>that’s just to be expected, so take your wounds like a man.  </a:t>
            </a:r>
          </a:p>
          <a:p>
            <a:endParaRPr lang="en-US" baseline="0" dirty="0" smtClean="0"/>
          </a:p>
          <a:p>
            <a:r>
              <a:rPr lang="en-US" baseline="0" dirty="0" smtClean="0"/>
              <a:t>You must have the mentality that they harder they fight, </a:t>
            </a:r>
          </a:p>
          <a:p>
            <a:r>
              <a:rPr lang="en-US" baseline="0" dirty="0" smtClean="0"/>
              <a:t>the more fierce you become. </a:t>
            </a:r>
          </a:p>
          <a:p>
            <a:endParaRPr lang="en-US" baseline="0" dirty="0" smtClean="0"/>
          </a:p>
          <a:p>
            <a:r>
              <a:rPr lang="en-US" baseline="0" dirty="0" smtClean="0"/>
              <a:t>---Click---</a:t>
            </a:r>
          </a:p>
          <a:p>
            <a:r>
              <a:rPr lang="en-US" baseline="0" dirty="0" smtClean="0"/>
              <a:t>If you show any fear, it just encourages them attack harder.</a:t>
            </a:r>
          </a:p>
        </p:txBody>
      </p:sp>
      <p:sp>
        <p:nvSpPr>
          <p:cNvPr id="4" name="Slide Number Placeholder 3"/>
          <p:cNvSpPr>
            <a:spLocks noGrp="1"/>
          </p:cNvSpPr>
          <p:nvPr>
            <p:ph type="sldNum" sz="quarter" idx="10"/>
          </p:nvPr>
        </p:nvSpPr>
        <p:spPr/>
        <p:txBody>
          <a:bodyPr/>
          <a:lstStyle/>
          <a:p>
            <a:fld id="{F7D08319-7F10-4664-AFB5-04FC3ED58A4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strongest weapons against demons is Holy Fire. </a:t>
            </a:r>
          </a:p>
          <a:p>
            <a:r>
              <a:rPr lang="en-US" dirty="0" smtClean="0"/>
              <a:t>This was revealed</a:t>
            </a:r>
            <a:r>
              <a:rPr lang="en-US" baseline="0" dirty="0" smtClean="0"/>
              <a:t> to the Prophet Elijah, in 2</a:t>
            </a:r>
            <a:r>
              <a:rPr lang="en-US" baseline="30000" dirty="0" smtClean="0"/>
              <a:t>nd</a:t>
            </a:r>
            <a:r>
              <a:rPr lang="en-US" baseline="0" dirty="0" smtClean="0"/>
              <a:t> Kings 1:12, where he called down fire from heaven.</a:t>
            </a:r>
          </a:p>
          <a:p>
            <a:r>
              <a:rPr lang="en-US" baseline="0" dirty="0" smtClean="0"/>
              <a:t>Christians also have this power.</a:t>
            </a:r>
          </a:p>
          <a:p>
            <a:endParaRPr lang="en-US" baseline="0" dirty="0" smtClean="0"/>
          </a:p>
          <a:p>
            <a:r>
              <a:rPr lang="en-US" baseline="0" dirty="0" smtClean="0"/>
              <a:t>In many example, it was shown that Crying out “HOLY FIRE” would send blazing fire out against demonic spirits. Which would wound or destroy them.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7D08319-7F10-4664-AFB5-04FC3ED58A46}"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has been shown that during spiritual warfare, you can call down weapons from the Kingdom of God. </a:t>
            </a:r>
          </a:p>
          <a:p>
            <a:r>
              <a:rPr lang="en-US" dirty="0" smtClean="0"/>
              <a:t>---Click---</a:t>
            </a:r>
          </a:p>
          <a:p>
            <a:r>
              <a:rPr lang="en-US" dirty="0" smtClean="0"/>
              <a:t>Many different weapons for </a:t>
            </a:r>
            <a:r>
              <a:rPr lang="en-US" baseline="0" dirty="0" smtClean="0"/>
              <a:t>any specific circumstance can be brought to you, by prayer.</a:t>
            </a:r>
            <a:endParaRPr lang="en-US" dirty="0"/>
          </a:p>
        </p:txBody>
      </p:sp>
      <p:sp>
        <p:nvSpPr>
          <p:cNvPr id="4" name="Slide Number Placeholder 3"/>
          <p:cNvSpPr>
            <a:spLocks noGrp="1"/>
          </p:cNvSpPr>
          <p:nvPr>
            <p:ph type="sldNum" sz="quarter" idx="10"/>
          </p:nvPr>
        </p:nvSpPr>
        <p:spPr/>
        <p:txBody>
          <a:bodyPr/>
          <a:lstStyle/>
          <a:p>
            <a:fld id="{F7D08319-7F10-4664-AFB5-04FC3ED58A4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video will go over some of the Advanced Tactics of Spiritual Warfare, </a:t>
            </a:r>
          </a:p>
          <a:p>
            <a:r>
              <a:rPr lang="en-US" dirty="0" smtClean="0"/>
              <a:t>-----CLICK----</a:t>
            </a:r>
          </a:p>
          <a:p>
            <a:r>
              <a:rPr lang="en-US" dirty="0" smtClean="0"/>
              <a:t>that were revealed through the book  Baptized by Blazing Fire.</a:t>
            </a:r>
          </a:p>
          <a:p>
            <a:endParaRPr lang="en-US" dirty="0" smtClean="0"/>
          </a:p>
          <a:p>
            <a:endParaRPr lang="en-US" dirty="0" smtClean="0"/>
          </a:p>
          <a:p>
            <a:r>
              <a:rPr lang="en-US" dirty="0" smtClean="0"/>
              <a:t>This 5 book series, was an account of a 30 days continual midnight prayer rally at a small Korean Church.  During their midnight prayer, Jesus granted some of the members the gift of Spiritual Site</a:t>
            </a:r>
          </a:p>
          <a:p>
            <a:r>
              <a:rPr lang="en-US" dirty="0" smtClean="0"/>
              <a:t>-----CLICK----</a:t>
            </a:r>
          </a:p>
          <a:p>
            <a:r>
              <a:rPr lang="en-US" dirty="0" smtClean="0"/>
              <a:t>so that they could actually see the spiritual battles taking place while they were praying. </a:t>
            </a:r>
          </a:p>
          <a:p>
            <a:endParaRPr lang="en-US" dirty="0" smtClean="0"/>
          </a:p>
          <a:p>
            <a:r>
              <a:rPr lang="en-US" dirty="0" smtClean="0"/>
              <a:t>Many of us who are </a:t>
            </a:r>
            <a:r>
              <a:rPr lang="en-US" dirty="0" err="1" smtClean="0"/>
              <a:t>familiur</a:t>
            </a:r>
            <a:r>
              <a:rPr lang="en-US" dirty="0" smtClean="0"/>
              <a:t> with Spiritual Warfare, know these battle are happening, but we could never see them. Now we have a valuable first hand account of what is actually taking place during Spiritual Warfare.</a:t>
            </a:r>
          </a:p>
          <a:p>
            <a:endParaRPr lang="en-US" dirty="0" smtClean="0"/>
          </a:p>
          <a:p>
            <a:r>
              <a:rPr lang="en-US" dirty="0" smtClean="0"/>
              <a:t>Through intense spiritual fighting they were shown how devils, demons and unclean spirits try to distract us, scare us, and deceive us while we are praying. Every demonic trick in the book was used against them to hinder them from praying. </a:t>
            </a:r>
          </a:p>
          <a:p>
            <a:r>
              <a:rPr lang="en-US" dirty="0" smtClean="0"/>
              <a:t>-----CLICK----</a:t>
            </a:r>
          </a:p>
          <a:p>
            <a:r>
              <a:rPr lang="en-US" dirty="0" smtClean="0"/>
              <a:t>They encountered and fought against numerous </a:t>
            </a:r>
          </a:p>
          <a:p>
            <a:r>
              <a:rPr lang="en-US" dirty="0" smtClean="0"/>
              <a:t>vampires, -----CLICK----</a:t>
            </a:r>
          </a:p>
          <a:p>
            <a:r>
              <a:rPr lang="en-US" dirty="0" smtClean="0"/>
              <a:t>dragons, -----CLICK----</a:t>
            </a:r>
          </a:p>
          <a:p>
            <a:r>
              <a:rPr lang="en-US" dirty="0" smtClean="0"/>
              <a:t>false </a:t>
            </a:r>
            <a:r>
              <a:rPr lang="en-US" dirty="0" err="1" smtClean="0"/>
              <a:t>christs</a:t>
            </a:r>
            <a:r>
              <a:rPr lang="en-US" dirty="0" smtClean="0"/>
              <a:t>, -----CLICK----</a:t>
            </a:r>
          </a:p>
          <a:p>
            <a:r>
              <a:rPr lang="en-US" dirty="0" smtClean="0"/>
              <a:t>false angels, -----CLICK----</a:t>
            </a:r>
          </a:p>
          <a:p>
            <a:r>
              <a:rPr lang="en-US" dirty="0" smtClean="0"/>
              <a:t>and many other </a:t>
            </a:r>
            <a:r>
              <a:rPr lang="en-US" dirty="0" err="1" smtClean="0"/>
              <a:t>domonic</a:t>
            </a:r>
            <a:r>
              <a:rPr lang="en-US" dirty="0" smtClean="0"/>
              <a:t> spirits. </a:t>
            </a:r>
          </a:p>
          <a:p>
            <a:endParaRPr lang="en-US" dirty="0" smtClean="0"/>
          </a:p>
          <a:p>
            <a:r>
              <a:rPr lang="en-US" dirty="0" smtClean="0"/>
              <a:t>They were shown </a:t>
            </a:r>
            <a:r>
              <a:rPr lang="en-US" dirty="0" err="1" smtClean="0"/>
              <a:t>satan's</a:t>
            </a:r>
            <a:r>
              <a:rPr lang="en-US" dirty="0" smtClean="0"/>
              <a:t> strategies used against Christians, </a:t>
            </a:r>
          </a:p>
          <a:p>
            <a:r>
              <a:rPr lang="en-US" dirty="0" smtClean="0"/>
              <a:t>and shown powerful new spiritual weapons useful in defeating the enemy.</a:t>
            </a:r>
          </a:p>
          <a:p>
            <a:endParaRPr lang="en-US" dirty="0" smtClean="0"/>
          </a:p>
        </p:txBody>
      </p:sp>
      <p:sp>
        <p:nvSpPr>
          <p:cNvPr id="4" name="Slide Number Placeholder 3"/>
          <p:cNvSpPr>
            <a:spLocks noGrp="1"/>
          </p:cNvSpPr>
          <p:nvPr>
            <p:ph type="sldNum" sz="quarter" idx="10"/>
          </p:nvPr>
        </p:nvSpPr>
        <p:spPr/>
        <p:txBody>
          <a:bodyPr/>
          <a:lstStyle/>
          <a:p>
            <a:fld id="{F7D08319-7F10-4664-AFB5-04FC3ED58A4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one example, a Christian was attacked by a skull demon.</a:t>
            </a:r>
          </a:p>
          <a:p>
            <a:r>
              <a:rPr lang="en-US" dirty="0" smtClean="0"/>
              <a:t>---Click---</a:t>
            </a:r>
          </a:p>
          <a:p>
            <a:endParaRPr lang="en-US" dirty="0" smtClean="0"/>
          </a:p>
          <a:p>
            <a:r>
              <a:rPr lang="en-US" dirty="0" smtClean="0"/>
              <a:t>The Christian simply prayed for an axe, and one just appeared by their side.  </a:t>
            </a:r>
          </a:p>
          <a:p>
            <a:endParaRPr lang="en-US" dirty="0" smtClean="0"/>
          </a:p>
          <a:p>
            <a:r>
              <a:rPr lang="en-US" dirty="0" smtClean="0"/>
              <a:t>With the axe, the Christian smashed the demons head, </a:t>
            </a:r>
          </a:p>
          <a:p>
            <a:r>
              <a:rPr lang="en-US" dirty="0" smtClean="0"/>
              <a:t>---Click--</a:t>
            </a:r>
          </a:p>
          <a:p>
            <a:r>
              <a:rPr lang="en-US" dirty="0" smtClean="0"/>
              <a:t>destroying it. </a:t>
            </a:r>
          </a:p>
          <a:p>
            <a:endParaRPr lang="en-US" dirty="0" smtClean="0"/>
          </a:p>
          <a:p>
            <a:endParaRPr lang="en-US" dirty="0" smtClean="0"/>
          </a:p>
          <a:p>
            <a:r>
              <a:rPr lang="en-US" dirty="0" smtClean="0"/>
              <a:t>So there are many weapons available in Spiritual Warfare, </a:t>
            </a:r>
          </a:p>
          <a:p>
            <a:r>
              <a:rPr lang="en-US" dirty="0" smtClean="0"/>
              <a:t>depending on your situation.  </a:t>
            </a:r>
          </a:p>
          <a:p>
            <a:endParaRPr lang="en-US" dirty="0" smtClean="0"/>
          </a:p>
          <a:p>
            <a:r>
              <a:rPr lang="en-US" dirty="0" smtClean="0"/>
              <a:t>So don’t hesitate to ask.</a:t>
            </a:r>
          </a:p>
        </p:txBody>
      </p:sp>
      <p:sp>
        <p:nvSpPr>
          <p:cNvPr id="4" name="Slide Number Placeholder 3"/>
          <p:cNvSpPr>
            <a:spLocks noGrp="1"/>
          </p:cNvSpPr>
          <p:nvPr>
            <p:ph type="sldNum" sz="quarter" idx="10"/>
          </p:nvPr>
        </p:nvSpPr>
        <p:spPr/>
        <p:txBody>
          <a:bodyPr/>
          <a:lstStyle/>
          <a:p>
            <a:fld id="{F7D08319-7F10-4664-AFB5-04FC3ED58A46}"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most powerful weapon used in Spiritual Warfare is Blazing Fire. </a:t>
            </a:r>
          </a:p>
          <a:p>
            <a:endParaRPr lang="en-US" dirty="0" smtClean="0"/>
          </a:p>
          <a:p>
            <a:r>
              <a:rPr lang="en-US" dirty="0" smtClean="0"/>
              <a:t>When this gift is granted to a saint, their entire Spiritual Body is fully engulfed in holy fire, with a blazing intensity.  </a:t>
            </a:r>
          </a:p>
          <a:p>
            <a:endParaRPr lang="en-US" dirty="0" smtClean="0"/>
          </a:p>
          <a:p>
            <a:r>
              <a:rPr lang="en-US" dirty="0" smtClean="0"/>
              <a:t>The fire is so intense, that a mere touch of a demonic spirit will incinerate it to ashes. </a:t>
            </a:r>
          </a:p>
          <a:p>
            <a:endParaRPr lang="en-US" dirty="0" smtClean="0"/>
          </a:p>
          <a:p>
            <a:r>
              <a:rPr lang="en-US" dirty="0" smtClean="0"/>
              <a:t>This weapon was so powerful, that when the pastor was engulfed in blazing fire, the congregation would stop fighting the demonic spirits, and simply just threw them at the pastor, incinerating them.</a:t>
            </a:r>
          </a:p>
        </p:txBody>
      </p:sp>
      <p:sp>
        <p:nvSpPr>
          <p:cNvPr id="4" name="Slide Number Placeholder 3"/>
          <p:cNvSpPr>
            <a:spLocks noGrp="1"/>
          </p:cNvSpPr>
          <p:nvPr>
            <p:ph type="sldNum" sz="quarter" idx="10"/>
          </p:nvPr>
        </p:nvSpPr>
        <p:spPr/>
        <p:txBody>
          <a:bodyPr/>
          <a:lstStyle/>
          <a:p>
            <a:fld id="{F7D08319-7F10-4664-AFB5-04FC3ED58A46}"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times, evil spirits would come to attack a saint engulfed in blazing fire. But it was useless, </a:t>
            </a:r>
          </a:p>
          <a:p>
            <a:endParaRPr lang="en-US" dirty="0" smtClean="0"/>
          </a:p>
          <a:p>
            <a:r>
              <a:rPr lang="en-US" dirty="0" smtClean="0"/>
              <a:t>there was just no way to attack or penetrate. </a:t>
            </a:r>
          </a:p>
          <a:p>
            <a:endParaRPr lang="en-US" dirty="0" smtClean="0"/>
          </a:p>
          <a:p>
            <a:r>
              <a:rPr lang="en-US" dirty="0" smtClean="0"/>
              <a:t>each one would perish upon contact. </a:t>
            </a:r>
          </a:p>
          <a:p>
            <a:endParaRPr lang="en-US" dirty="0" smtClean="0"/>
          </a:p>
          <a:p>
            <a:r>
              <a:rPr lang="en-US" dirty="0" smtClean="0"/>
              <a:t>Eventually </a:t>
            </a:r>
            <a:r>
              <a:rPr lang="en-US" dirty="0" smtClean="0"/>
              <a:t>they learned not to attack these saints head on.</a:t>
            </a:r>
            <a:endParaRPr lang="en-US" dirty="0"/>
          </a:p>
        </p:txBody>
      </p:sp>
      <p:sp>
        <p:nvSpPr>
          <p:cNvPr id="4" name="Slide Number Placeholder 3"/>
          <p:cNvSpPr>
            <a:spLocks noGrp="1"/>
          </p:cNvSpPr>
          <p:nvPr>
            <p:ph type="sldNum" sz="quarter" idx="10"/>
          </p:nvPr>
        </p:nvSpPr>
        <p:spPr/>
        <p:txBody>
          <a:bodyPr/>
          <a:lstStyle/>
          <a:p>
            <a:fld id="{F7D08319-7F10-4664-AFB5-04FC3ED58A46}"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powerful weapon that has been released to the Church is Electricity.  Also known as electric power of the Holy Spirit.  </a:t>
            </a:r>
          </a:p>
          <a:p>
            <a:endParaRPr lang="en-US" dirty="0" smtClean="0"/>
          </a:p>
          <a:p>
            <a:r>
              <a:rPr lang="en-US" dirty="0" smtClean="0"/>
              <a:t>Those who have been granted this power are able to handle stronger and stronger demonic spirits. </a:t>
            </a:r>
          </a:p>
          <a:p>
            <a:endParaRPr lang="en-US" dirty="0" smtClean="0"/>
          </a:p>
          <a:p>
            <a:r>
              <a:rPr lang="en-US" dirty="0" smtClean="0"/>
              <a:t>It is a weapon that neutralizes and destroys the enemy.</a:t>
            </a:r>
          </a:p>
          <a:p>
            <a:endParaRPr lang="en-US" dirty="0" smtClean="0"/>
          </a:p>
          <a:p>
            <a:r>
              <a:rPr lang="en-US" dirty="0" smtClean="0"/>
              <a:t>But, God warned the congregation many times that if they became arrogant and corrupt, this would be taken away and given to others. </a:t>
            </a:r>
          </a:p>
        </p:txBody>
      </p:sp>
      <p:sp>
        <p:nvSpPr>
          <p:cNvPr id="4" name="Slide Number Placeholder 3"/>
          <p:cNvSpPr>
            <a:spLocks noGrp="1"/>
          </p:cNvSpPr>
          <p:nvPr>
            <p:ph type="sldNum" sz="quarter" idx="10"/>
          </p:nvPr>
        </p:nvSpPr>
        <p:spPr/>
        <p:txBody>
          <a:bodyPr/>
          <a:lstStyle/>
          <a:p>
            <a:fld id="{F7D08319-7F10-4664-AFB5-04FC3ED58A46}"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powerful spiritual gift that God has granted his people is “Poisonous Thorns of the Holy Spirit”.  </a:t>
            </a:r>
          </a:p>
          <a:p>
            <a:endParaRPr lang="en-US" dirty="0" smtClean="0"/>
          </a:p>
          <a:p>
            <a:r>
              <a:rPr lang="en-US" dirty="0" smtClean="0"/>
              <a:t>When a saint has this gift, and calls upon it, the saint’s spiritual body would be covered with sharp poisonous thrones.</a:t>
            </a:r>
          </a:p>
          <a:p>
            <a:endParaRPr lang="en-US" dirty="0" smtClean="0"/>
          </a:p>
          <a:p>
            <a:r>
              <a:rPr lang="en-US" dirty="0" smtClean="0"/>
              <a:t>This gift greatly hindered demons from entering a person.  The poison is very strong.  And upon contact, a demonic spirit would be destroyed, even turned to ashes.  </a:t>
            </a:r>
          </a:p>
          <a:p>
            <a:endParaRPr lang="en-US" dirty="0" smtClean="0"/>
          </a:p>
          <a:p>
            <a:r>
              <a:rPr lang="en-US" dirty="0" smtClean="0"/>
              <a:t>Once a saint had this power, evil spirits would avoid them. However, some of the stronger spirits did attempt to penetrate the poisonous thrones.</a:t>
            </a:r>
          </a:p>
          <a:p>
            <a:endParaRPr lang="en-US" dirty="0" smtClean="0"/>
          </a:p>
        </p:txBody>
      </p:sp>
      <p:sp>
        <p:nvSpPr>
          <p:cNvPr id="4" name="Slide Number Placeholder 3"/>
          <p:cNvSpPr>
            <a:spLocks noGrp="1"/>
          </p:cNvSpPr>
          <p:nvPr>
            <p:ph type="sldNum" sz="quarter" idx="10"/>
          </p:nvPr>
        </p:nvSpPr>
        <p:spPr/>
        <p:txBody>
          <a:bodyPr/>
          <a:lstStyle/>
          <a:p>
            <a:fld id="{F7D08319-7F10-4664-AFB5-04FC3ED58A46}"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must not neglect the 2 main weapons of a Christian.</a:t>
            </a:r>
          </a:p>
          <a:p>
            <a:endParaRPr lang="en-US" dirty="0" smtClean="0"/>
          </a:p>
          <a:p>
            <a:r>
              <a:rPr lang="en-US" dirty="0" smtClean="0"/>
              <a:t>The Name &amp; the Blood</a:t>
            </a:r>
          </a:p>
          <a:p>
            <a:endParaRPr lang="en-US" dirty="0" smtClean="0"/>
          </a:p>
          <a:p>
            <a:r>
              <a:rPr lang="en-US" dirty="0" smtClean="0"/>
              <a:t>Though the other weapons can be </a:t>
            </a:r>
            <a:r>
              <a:rPr lang="en-US" dirty="0" smtClean="0"/>
              <a:t>fascinating, </a:t>
            </a:r>
            <a:endParaRPr lang="en-US" dirty="0" smtClean="0"/>
          </a:p>
          <a:p>
            <a:r>
              <a:rPr lang="en-US" dirty="0" smtClean="0"/>
              <a:t>these weapons were most often used.</a:t>
            </a:r>
          </a:p>
          <a:p>
            <a:endParaRPr lang="en-US" dirty="0" smtClean="0"/>
          </a:p>
          <a:p>
            <a:r>
              <a:rPr lang="en-US" dirty="0" smtClean="0"/>
              <a:t>Every Christian needs to understand and use the</a:t>
            </a:r>
          </a:p>
          <a:p>
            <a:r>
              <a:rPr lang="en-US" dirty="0" smtClean="0"/>
              <a:t>---Click---</a:t>
            </a:r>
          </a:p>
          <a:p>
            <a:r>
              <a:rPr lang="en-US" dirty="0" smtClean="0"/>
              <a:t>Name of Jesus</a:t>
            </a:r>
          </a:p>
          <a:p>
            <a:r>
              <a:rPr lang="en-US" dirty="0" smtClean="0"/>
              <a:t>---Click---</a:t>
            </a:r>
          </a:p>
          <a:p>
            <a:r>
              <a:rPr lang="en-US" dirty="0" smtClean="0"/>
              <a:t>and the Blood of Jesus</a:t>
            </a:r>
          </a:p>
          <a:p>
            <a:r>
              <a:rPr lang="en-US" dirty="0" smtClean="0"/>
              <a:t>for their protection.</a:t>
            </a:r>
          </a:p>
          <a:p>
            <a:endParaRPr lang="en-US" dirty="0" smtClean="0"/>
          </a:p>
          <a:p>
            <a:endParaRPr lang="en-US" dirty="0" smtClean="0"/>
          </a:p>
          <a:p>
            <a:r>
              <a:rPr lang="en-US" dirty="0" smtClean="0"/>
              <a:t>---Click---</a:t>
            </a:r>
          </a:p>
          <a:p>
            <a:r>
              <a:rPr lang="en-US" dirty="0" smtClean="0"/>
              <a:t>When the Name of Jesus was used, most demons won't fight, </a:t>
            </a:r>
          </a:p>
          <a:p>
            <a:r>
              <a:rPr lang="en-US" dirty="0" smtClean="0"/>
              <a:t>they'll just flee away.</a:t>
            </a:r>
          </a:p>
          <a:p>
            <a:endParaRPr lang="en-US" dirty="0" smtClean="0"/>
          </a:p>
          <a:p>
            <a:r>
              <a:rPr lang="en-US" dirty="0" smtClean="0"/>
              <a:t>---Click---</a:t>
            </a:r>
          </a:p>
          <a:p>
            <a:r>
              <a:rPr lang="en-US" dirty="0" smtClean="0"/>
              <a:t>Like light driving out darkness, the Name drives them away.</a:t>
            </a:r>
          </a:p>
          <a:p>
            <a:endParaRPr lang="en-US" dirty="0" smtClean="0"/>
          </a:p>
          <a:p>
            <a:endParaRPr lang="en-US" dirty="0" smtClean="0"/>
          </a:p>
          <a:p>
            <a:endParaRPr lang="en-US" dirty="0" smtClean="0"/>
          </a:p>
          <a:p>
            <a:r>
              <a:rPr lang="en-US" dirty="0" smtClean="0"/>
              <a:t>---Click---</a:t>
            </a:r>
          </a:p>
          <a:p>
            <a:r>
              <a:rPr lang="en-US" dirty="0" smtClean="0"/>
              <a:t>The Blood of Jesus is like a barrier, </a:t>
            </a:r>
          </a:p>
          <a:p>
            <a:r>
              <a:rPr lang="en-US" dirty="0" smtClean="0"/>
              <a:t>---Click---</a:t>
            </a:r>
          </a:p>
          <a:p>
            <a:r>
              <a:rPr lang="en-US" dirty="0" smtClean="0"/>
              <a:t>that evil spirits can not break through. </a:t>
            </a:r>
          </a:p>
          <a:p>
            <a:endParaRPr lang="en-US" dirty="0" smtClean="0"/>
          </a:p>
          <a:p>
            <a:r>
              <a:rPr lang="en-US" dirty="0" smtClean="0"/>
              <a:t>It protects a Christian from many of the attacks of the enemy. </a:t>
            </a:r>
          </a:p>
          <a:p>
            <a:endParaRPr lang="en-US" dirty="0" smtClean="0"/>
          </a:p>
          <a:p>
            <a:r>
              <a:rPr lang="en-US" dirty="0" smtClean="0"/>
              <a:t>But the blood can also be used as an offensive weapon. </a:t>
            </a:r>
          </a:p>
          <a:p>
            <a:endParaRPr lang="en-US" dirty="0" smtClean="0"/>
          </a:p>
        </p:txBody>
      </p:sp>
      <p:sp>
        <p:nvSpPr>
          <p:cNvPr id="4" name="Slide Number Placeholder 3"/>
          <p:cNvSpPr>
            <a:spLocks noGrp="1"/>
          </p:cNvSpPr>
          <p:nvPr>
            <p:ph type="sldNum" sz="quarter" idx="10"/>
          </p:nvPr>
        </p:nvSpPr>
        <p:spPr/>
        <p:txBody>
          <a:bodyPr/>
          <a:lstStyle/>
          <a:p>
            <a:fld id="{F7D08319-7F10-4664-AFB5-04FC3ED58A46}"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D08319-7F10-4664-AFB5-04FC3ED58A46}"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7D08319-7F10-4664-AFB5-04FC3ED58A46}"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engaged in hand to hand combat against demonic spirits, remember you can ask Jesus for Great Strength. </a:t>
            </a:r>
          </a:p>
          <a:p>
            <a:endParaRPr lang="en-US" dirty="0" smtClean="0"/>
          </a:p>
          <a:p>
            <a:r>
              <a:rPr lang="en-US" dirty="0" smtClean="0"/>
              <a:t>In one recorded battle, </a:t>
            </a:r>
          </a:p>
          <a:p>
            <a:r>
              <a:rPr lang="en-US" dirty="0" smtClean="0"/>
              <a:t>---Click---</a:t>
            </a:r>
          </a:p>
          <a:p>
            <a:r>
              <a:rPr lang="en-US" dirty="0" smtClean="0"/>
              <a:t>a saint was totally overpowered by an evil spirit in the form of a large anaconda, he was </a:t>
            </a:r>
            <a:r>
              <a:rPr lang="en-US" dirty="0" smtClean="0"/>
              <a:t>being suffocated </a:t>
            </a:r>
            <a:r>
              <a:rPr lang="en-US" dirty="0" smtClean="0"/>
              <a:t>and crushed to death. </a:t>
            </a:r>
          </a:p>
          <a:p>
            <a:endParaRPr lang="en-US" dirty="0" smtClean="0"/>
          </a:p>
          <a:p>
            <a:r>
              <a:rPr lang="en-US" dirty="0" smtClean="0"/>
              <a:t>but after praying for strength, he was then easily able to defeat it. </a:t>
            </a:r>
          </a:p>
          <a:p>
            <a:endParaRPr lang="en-US" dirty="0" smtClean="0"/>
          </a:p>
          <a:p>
            <a:r>
              <a:rPr lang="en-US" dirty="0" smtClean="0"/>
              <a:t>---Click---</a:t>
            </a:r>
          </a:p>
          <a:p>
            <a:endParaRPr lang="en-US" dirty="0" smtClean="0"/>
          </a:p>
          <a:p>
            <a:r>
              <a:rPr lang="en-US" dirty="0" smtClean="0"/>
              <a:t>Like Sampson, God's </a:t>
            </a:r>
            <a:r>
              <a:rPr lang="en-US" dirty="0" smtClean="0"/>
              <a:t>strength </a:t>
            </a:r>
            <a:r>
              <a:rPr lang="en-US" dirty="0" smtClean="0"/>
              <a:t>puts the enemy at a great disadvantage.</a:t>
            </a:r>
          </a:p>
        </p:txBody>
      </p:sp>
      <p:sp>
        <p:nvSpPr>
          <p:cNvPr id="4" name="Slide Number Placeholder 3"/>
          <p:cNvSpPr>
            <a:spLocks noGrp="1"/>
          </p:cNvSpPr>
          <p:nvPr>
            <p:ph type="sldNum" sz="quarter" idx="10"/>
          </p:nvPr>
        </p:nvSpPr>
        <p:spPr/>
        <p:txBody>
          <a:bodyPr/>
          <a:lstStyle/>
          <a:p>
            <a:fld id="{F7D08319-7F10-4664-AFB5-04FC3ED58A46}"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things that scared the demons the most was to have their identities revealed.</a:t>
            </a:r>
            <a:r>
              <a:rPr lang="en-US" baseline="0" dirty="0" smtClean="0"/>
              <a:t> </a:t>
            </a:r>
          </a:p>
          <a:p>
            <a:endParaRPr lang="en-US" baseline="0" dirty="0" smtClean="0"/>
          </a:p>
          <a:p>
            <a:r>
              <a:rPr lang="en-US" baseline="0" dirty="0" smtClean="0"/>
              <a:t>Exposing who they are and what their function is. </a:t>
            </a:r>
            <a:r>
              <a:rPr lang="en-US" dirty="0" smtClean="0"/>
              <a:t> </a:t>
            </a:r>
          </a:p>
          <a:p>
            <a:endParaRPr lang="en-US" dirty="0" smtClean="0"/>
          </a:p>
          <a:p>
            <a:r>
              <a:rPr lang="en-US" dirty="0" smtClean="0"/>
              <a:t>In the Baptized by Blazing Fire book,</a:t>
            </a:r>
            <a:r>
              <a:rPr lang="en-US" baseline="0" dirty="0" smtClean="0"/>
              <a:t> many demonic identities were revealed.</a:t>
            </a:r>
            <a:endParaRPr lang="en-US" dirty="0"/>
          </a:p>
        </p:txBody>
      </p:sp>
      <p:sp>
        <p:nvSpPr>
          <p:cNvPr id="4" name="Slide Number Placeholder 3"/>
          <p:cNvSpPr>
            <a:spLocks noGrp="1"/>
          </p:cNvSpPr>
          <p:nvPr>
            <p:ph type="sldNum" sz="quarter" idx="10"/>
          </p:nvPr>
        </p:nvSpPr>
        <p:spPr/>
        <p:txBody>
          <a:bodyPr/>
          <a:lstStyle/>
          <a:p>
            <a:fld id="{F7D08319-7F10-4664-AFB5-04FC3ED58A46}"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will also document a</a:t>
            </a:r>
            <a:r>
              <a:rPr lang="en-US" baseline="0" dirty="0" smtClean="0"/>
              <a:t> unique and powerful form of Warfare called NUWI.  Nighttime Unified Warfare Intercession.</a:t>
            </a:r>
            <a:endParaRPr lang="en-US" dirty="0"/>
          </a:p>
        </p:txBody>
      </p:sp>
      <p:sp>
        <p:nvSpPr>
          <p:cNvPr id="4" name="Slide Number Placeholder 3"/>
          <p:cNvSpPr>
            <a:spLocks noGrp="1"/>
          </p:cNvSpPr>
          <p:nvPr>
            <p:ph type="sldNum" sz="quarter" idx="10"/>
          </p:nvPr>
        </p:nvSpPr>
        <p:spPr/>
        <p:txBody>
          <a:bodyPr/>
          <a:lstStyle/>
          <a:p>
            <a:fld id="{F7D08319-7F10-4664-AFB5-04FC3ED58A46}"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evil spirits appeared to the congregation as Beautiful women. </a:t>
            </a:r>
          </a:p>
          <a:p>
            <a:endParaRPr lang="en-US" dirty="0" smtClean="0"/>
          </a:p>
          <a:p>
            <a:r>
              <a:rPr lang="en-US" dirty="0" smtClean="0"/>
              <a:t>Speaking with an eloquent &amp; soft voice, </a:t>
            </a:r>
          </a:p>
          <a:p>
            <a:r>
              <a:rPr lang="en-US" dirty="0" smtClean="0"/>
              <a:t>and walking like a model.</a:t>
            </a:r>
          </a:p>
          <a:p>
            <a:endParaRPr lang="en-US" dirty="0" smtClean="0"/>
          </a:p>
          <a:p>
            <a:r>
              <a:rPr lang="en-US" dirty="0" smtClean="0"/>
              <a:t>They looked more beautiful than any woman on Earth.</a:t>
            </a:r>
          </a:p>
          <a:p>
            <a:endParaRPr lang="en-US" dirty="0" smtClean="0"/>
          </a:p>
          <a:p>
            <a:r>
              <a:rPr lang="en-US" dirty="0" smtClean="0"/>
              <a:t>But using the gift of tongues hindered their ability to hide, </a:t>
            </a:r>
          </a:p>
          <a:p>
            <a:endParaRPr lang="en-US" dirty="0" smtClean="0"/>
          </a:p>
          <a:p>
            <a:r>
              <a:rPr lang="en-US" dirty="0" smtClean="0"/>
              <a:t>---Click---</a:t>
            </a:r>
          </a:p>
          <a:p>
            <a:endParaRPr lang="en-US" dirty="0" smtClean="0"/>
          </a:p>
          <a:p>
            <a:r>
              <a:rPr lang="en-US" dirty="0" smtClean="0"/>
              <a:t>revealing hideous looking demonic creatures underneath. </a:t>
            </a:r>
          </a:p>
        </p:txBody>
      </p:sp>
      <p:sp>
        <p:nvSpPr>
          <p:cNvPr id="4" name="Slide Number Placeholder 3"/>
          <p:cNvSpPr>
            <a:spLocks noGrp="1"/>
          </p:cNvSpPr>
          <p:nvPr>
            <p:ph type="sldNum" sz="quarter" idx="10"/>
          </p:nvPr>
        </p:nvSpPr>
        <p:spPr/>
        <p:txBody>
          <a:bodyPr/>
          <a:lstStyle/>
          <a:p>
            <a:fld id="{F7D08319-7F10-4664-AFB5-04FC3ED58A46}"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Certain evil spirits have the ability to impersonate people we are </a:t>
            </a:r>
            <a:r>
              <a:rPr lang="en-US" dirty="0" err="1" smtClean="0"/>
              <a:t>familure</a:t>
            </a:r>
            <a:r>
              <a:rPr lang="en-US" dirty="0" smtClean="0"/>
              <a:t> with.</a:t>
            </a:r>
          </a:p>
          <a:p>
            <a:endParaRPr lang="en-US" dirty="0" smtClean="0"/>
          </a:p>
          <a:p>
            <a:r>
              <a:rPr lang="en-US" dirty="0" smtClean="0"/>
              <a:t>This calls for discernment and caution.  </a:t>
            </a:r>
          </a:p>
          <a:p>
            <a:endParaRPr lang="en-US" dirty="0" smtClean="0"/>
          </a:p>
          <a:p>
            <a:r>
              <a:rPr lang="en-US" dirty="0" smtClean="0"/>
              <a:t>Remember, no disguise can fool the Holy Spirit, </a:t>
            </a:r>
          </a:p>
          <a:p>
            <a:endParaRPr lang="en-US" dirty="0" smtClean="0"/>
          </a:p>
          <a:p>
            <a:r>
              <a:rPr lang="en-US" dirty="0" smtClean="0"/>
              <a:t>so one must always be sensitive to His promptings. </a:t>
            </a:r>
          </a:p>
        </p:txBody>
      </p:sp>
      <p:sp>
        <p:nvSpPr>
          <p:cNvPr id="4" name="Slide Number Placeholder 3"/>
          <p:cNvSpPr>
            <a:spLocks noGrp="1"/>
          </p:cNvSpPr>
          <p:nvPr>
            <p:ph type="sldNum" sz="quarter" idx="10"/>
          </p:nvPr>
        </p:nvSpPr>
        <p:spPr/>
        <p:txBody>
          <a:bodyPr/>
          <a:lstStyle/>
          <a:p>
            <a:fld id="{F7D08319-7F10-4664-AFB5-04FC3ED58A46}"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book,</a:t>
            </a:r>
          </a:p>
          <a:p>
            <a:endParaRPr lang="en-US" dirty="0" smtClean="0"/>
          </a:p>
          <a:p>
            <a:r>
              <a:rPr lang="en-US" dirty="0" smtClean="0"/>
              <a:t>many evil spirits would often appear as young little girls. </a:t>
            </a:r>
          </a:p>
          <a:p>
            <a:endParaRPr lang="en-US" dirty="0" smtClean="0"/>
          </a:p>
          <a:p>
            <a:r>
              <a:rPr lang="en-US" dirty="0" smtClean="0"/>
              <a:t>In this innocent form, </a:t>
            </a:r>
          </a:p>
          <a:p>
            <a:endParaRPr lang="en-US" dirty="0" smtClean="0"/>
          </a:p>
          <a:p>
            <a:r>
              <a:rPr lang="en-US" dirty="0" smtClean="0"/>
              <a:t>they would hope a saint would drop his guard, and then lead them astray.</a:t>
            </a:r>
          </a:p>
          <a:p>
            <a:endParaRPr lang="en-US" dirty="0" smtClean="0"/>
          </a:p>
          <a:p>
            <a:r>
              <a:rPr lang="en-US" dirty="0" smtClean="0"/>
              <a:t>yet these spirits, are some of the most deadly ones.</a:t>
            </a:r>
          </a:p>
        </p:txBody>
      </p:sp>
      <p:sp>
        <p:nvSpPr>
          <p:cNvPr id="4" name="Slide Number Placeholder 3"/>
          <p:cNvSpPr>
            <a:spLocks noGrp="1"/>
          </p:cNvSpPr>
          <p:nvPr>
            <p:ph type="sldNum" sz="quarter" idx="10"/>
          </p:nvPr>
        </p:nvSpPr>
        <p:spPr/>
        <p:txBody>
          <a:bodyPr/>
          <a:lstStyle/>
          <a:p>
            <a:fld id="{F7D08319-7F10-4664-AFB5-04FC3ED58A46}"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series of books also uncovers the devil’s special forces;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powerful group of evil spirits that are very hard to see,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yet they themselves are full of eyes.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spirits would mostly stay back, away from the fighting,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and wait for a perfect opportunity to attack.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They are formless, and have great ability to hide, &amp; shift forms.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Once inside a person,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they can cause enormous pain,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and are very difficult to remove.</a:t>
            </a:r>
          </a:p>
        </p:txBody>
      </p:sp>
      <p:sp>
        <p:nvSpPr>
          <p:cNvPr id="4" name="Slide Number Placeholder 3"/>
          <p:cNvSpPr>
            <a:spLocks noGrp="1"/>
          </p:cNvSpPr>
          <p:nvPr>
            <p:ph type="sldNum" sz="quarter" idx="10"/>
          </p:nvPr>
        </p:nvSpPr>
        <p:spPr/>
        <p:txBody>
          <a:bodyPr/>
          <a:lstStyle/>
          <a:p>
            <a:fld id="{F7D08319-7F10-4664-AFB5-04FC3ED58A46}"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Conclusion, </a:t>
            </a:r>
          </a:p>
          <a:p>
            <a:endParaRPr lang="en-US" baseline="0" dirty="0" smtClean="0"/>
          </a:p>
          <a:p>
            <a:r>
              <a:rPr lang="en-US" baseline="0" dirty="0" smtClean="0"/>
              <a:t>This was a brief summary of some the tactics used in Spiritual Warfare. </a:t>
            </a:r>
          </a:p>
          <a:p>
            <a:r>
              <a:rPr lang="en-US" baseline="0" dirty="0" smtClean="0"/>
              <a:t> </a:t>
            </a:r>
          </a:p>
          <a:p>
            <a:r>
              <a:rPr lang="en-US" baseline="0" dirty="0" smtClean="0"/>
              <a:t>---Click---</a:t>
            </a:r>
          </a:p>
          <a:p>
            <a:r>
              <a:rPr lang="en-US" baseline="0" dirty="0" smtClean="0"/>
              <a:t>We learned about many powerful spiritual weapons, </a:t>
            </a:r>
          </a:p>
          <a:p>
            <a:r>
              <a:rPr lang="en-US" baseline="0" dirty="0" smtClean="0"/>
              <a:t>that saints can use against the kingdom of </a:t>
            </a:r>
            <a:r>
              <a:rPr lang="en-US" baseline="0" dirty="0" err="1" smtClean="0"/>
              <a:t>satan</a:t>
            </a:r>
            <a:r>
              <a:rPr lang="en-US" baseline="0" dirty="0" smtClean="0"/>
              <a:t>.</a:t>
            </a:r>
          </a:p>
          <a:p>
            <a:endParaRPr lang="en-US" baseline="0" dirty="0" smtClean="0"/>
          </a:p>
          <a:p>
            <a:r>
              <a:rPr lang="en-US" baseline="0" dirty="0" smtClean="0"/>
              <a:t>---Click---</a:t>
            </a:r>
          </a:p>
          <a:p>
            <a:r>
              <a:rPr lang="en-US" baseline="0" dirty="0" smtClean="0"/>
              <a:t>We Learned about the different Identities of evil spirits, </a:t>
            </a:r>
          </a:p>
          <a:p>
            <a:r>
              <a:rPr lang="en-US" baseline="0" dirty="0" smtClean="0"/>
              <a:t>that </a:t>
            </a:r>
            <a:r>
              <a:rPr lang="en-US" baseline="0" dirty="0" err="1" smtClean="0"/>
              <a:t>satan</a:t>
            </a:r>
            <a:r>
              <a:rPr lang="en-US" baseline="0" dirty="0" smtClean="0"/>
              <a:t> sends against us.  </a:t>
            </a:r>
          </a:p>
          <a:p>
            <a:r>
              <a:rPr lang="en-US" baseline="0" dirty="0" smtClean="0"/>
              <a:t>Along with his tricks, and techniques he uses.</a:t>
            </a:r>
          </a:p>
          <a:p>
            <a:endParaRPr lang="en-US" baseline="0" dirty="0" smtClean="0"/>
          </a:p>
          <a:p>
            <a:endParaRPr lang="en-US" baseline="0" dirty="0" smtClean="0"/>
          </a:p>
          <a:p>
            <a:r>
              <a:rPr lang="en-US" baseline="0" dirty="0" smtClean="0"/>
              <a:t>---Click---</a:t>
            </a:r>
          </a:p>
          <a:p>
            <a:r>
              <a:rPr lang="en-US" baseline="0" dirty="0" smtClean="0"/>
              <a:t>We also learned about a power style of Spiritual Warfare called NUWI, </a:t>
            </a:r>
          </a:p>
          <a:p>
            <a:r>
              <a:rPr lang="en-US" baseline="0" dirty="0" smtClean="0"/>
              <a:t>Nighttime Unified Warfare Intercession.  </a:t>
            </a:r>
          </a:p>
          <a:p>
            <a:r>
              <a:rPr lang="en-US" baseline="0" dirty="0" smtClean="0"/>
              <a:t>As more prayer groups start engaging in this style of warfare, </a:t>
            </a:r>
          </a:p>
          <a:p>
            <a:r>
              <a:rPr lang="en-US" baseline="0" dirty="0" smtClean="0"/>
              <a:t>the remaining strong holds of </a:t>
            </a:r>
            <a:r>
              <a:rPr lang="en-US" baseline="0" dirty="0" err="1" smtClean="0"/>
              <a:t>satan</a:t>
            </a:r>
            <a:r>
              <a:rPr lang="en-US" baseline="0" dirty="0" smtClean="0"/>
              <a:t> kingdom will start to fall. </a:t>
            </a:r>
          </a:p>
        </p:txBody>
      </p:sp>
      <p:sp>
        <p:nvSpPr>
          <p:cNvPr id="4" name="Slide Number Placeholder 3"/>
          <p:cNvSpPr>
            <a:spLocks noGrp="1"/>
          </p:cNvSpPr>
          <p:nvPr>
            <p:ph type="sldNum" sz="quarter" idx="10"/>
          </p:nvPr>
        </p:nvSpPr>
        <p:spPr/>
        <p:txBody>
          <a:bodyPr/>
          <a:lstStyle/>
          <a:p>
            <a:fld id="{F7D08319-7F10-4664-AFB5-04FC3ED58A46}"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There are many other types of evil spirits not mentioned here. </a:t>
            </a:r>
          </a:p>
          <a:p>
            <a:r>
              <a:rPr lang="en-US" baseline="0" dirty="0" smtClean="0"/>
              <a:t>And there are many other styles of Spiritual Warfare that Christians can use.</a:t>
            </a:r>
          </a:p>
          <a:p>
            <a:endParaRPr lang="en-US" baseline="0" dirty="0" smtClean="0"/>
          </a:p>
          <a:p>
            <a:r>
              <a:rPr lang="en-US" baseline="0" dirty="0" smtClean="0"/>
              <a:t>We hope this videos was informative and Motivating.  </a:t>
            </a:r>
          </a:p>
          <a:p>
            <a:endParaRPr lang="en-US" baseline="0" dirty="0" smtClean="0"/>
          </a:p>
          <a:p>
            <a:r>
              <a:rPr lang="en-US" baseline="0" dirty="0" smtClean="0"/>
              <a:t>Now get out there and FIGHT.</a:t>
            </a:r>
          </a:p>
        </p:txBody>
      </p:sp>
      <p:sp>
        <p:nvSpPr>
          <p:cNvPr id="4" name="Slide Number Placeholder 3"/>
          <p:cNvSpPr>
            <a:spLocks noGrp="1"/>
          </p:cNvSpPr>
          <p:nvPr>
            <p:ph type="sldNum" sz="quarter" idx="10"/>
          </p:nvPr>
        </p:nvSpPr>
        <p:spPr/>
        <p:txBody>
          <a:bodyPr/>
          <a:lstStyle/>
          <a:p>
            <a:fld id="{F7D08319-7F10-4664-AFB5-04FC3ED58A46}"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There </a:t>
            </a:r>
            <a:r>
              <a:rPr lang="en-US" baseline="0" dirty="0" smtClean="0"/>
              <a:t>are many other types of evil spirits not mentioned here. </a:t>
            </a:r>
          </a:p>
          <a:p>
            <a:r>
              <a:rPr lang="en-US" baseline="0" dirty="0" smtClean="0"/>
              <a:t>And there are many other styles of Spiritual Warfare that Christians can use.</a:t>
            </a:r>
          </a:p>
          <a:p>
            <a:endParaRPr lang="en-US" baseline="0" dirty="0" smtClean="0"/>
          </a:p>
          <a:p>
            <a:r>
              <a:rPr lang="en-US" baseline="0" dirty="0" smtClean="0"/>
              <a:t>We hope this videos was informative and Motivating.  </a:t>
            </a:r>
          </a:p>
          <a:p>
            <a:endParaRPr lang="en-US" baseline="0" dirty="0" smtClean="0"/>
          </a:p>
          <a:p>
            <a:r>
              <a:rPr lang="en-US" baseline="0" dirty="0" smtClean="0"/>
              <a:t>Now get out there and FIGHT.</a:t>
            </a:r>
          </a:p>
        </p:txBody>
      </p:sp>
      <p:sp>
        <p:nvSpPr>
          <p:cNvPr id="4" name="Slide Number Placeholder 3"/>
          <p:cNvSpPr>
            <a:spLocks noGrp="1"/>
          </p:cNvSpPr>
          <p:nvPr>
            <p:ph type="sldNum" sz="quarter" idx="10"/>
          </p:nvPr>
        </p:nvSpPr>
        <p:spPr/>
        <p:txBody>
          <a:bodyPr/>
          <a:lstStyle/>
          <a:p>
            <a:fld id="{F7D08319-7F10-4664-AFB5-04FC3ED58A46}" type="slidenum">
              <a:rPr lang="en-US" smtClean="0"/>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First of all, What are we up against?  This is a warning to anyone who engages in this type of warfare, </a:t>
            </a:r>
          </a:p>
          <a:p>
            <a:r>
              <a:rPr lang="en-US" baseline="0" dirty="0" smtClean="0"/>
              <a:t>---- Click ----</a:t>
            </a:r>
          </a:p>
          <a:p>
            <a:r>
              <a:rPr lang="en-US" baseline="0" dirty="0" smtClean="0"/>
              <a:t>you are up against the demonic realm, </a:t>
            </a:r>
            <a:r>
              <a:rPr lang="en-US" baseline="0" dirty="0" err="1" smtClean="0"/>
              <a:t>satan’s</a:t>
            </a:r>
            <a:r>
              <a:rPr lang="en-US" baseline="0" dirty="0" smtClean="0"/>
              <a:t> kingdom, </a:t>
            </a:r>
          </a:p>
          <a:p>
            <a:r>
              <a:rPr lang="en-US" baseline="0" dirty="0" smtClean="0"/>
              <a:t>---- Click ----</a:t>
            </a:r>
          </a:p>
          <a:p>
            <a:r>
              <a:rPr lang="en-US" baseline="0" dirty="0" smtClean="0"/>
              <a:t>more powerful than any government,</a:t>
            </a:r>
          </a:p>
          <a:p>
            <a:r>
              <a:rPr lang="en-US" baseline="0" dirty="0" smtClean="0"/>
              <a:t>---- Click ----</a:t>
            </a:r>
          </a:p>
          <a:p>
            <a:r>
              <a:rPr lang="en-US" baseline="0" dirty="0" smtClean="0"/>
              <a:t>more sophisticated than any international business,</a:t>
            </a:r>
          </a:p>
          <a:p>
            <a:r>
              <a:rPr lang="en-US" baseline="0" dirty="0" smtClean="0"/>
              <a:t>---- Click ----</a:t>
            </a:r>
          </a:p>
          <a:p>
            <a:r>
              <a:rPr lang="en-US" baseline="0" dirty="0" smtClean="0"/>
              <a:t>and more influential than any world organization.</a:t>
            </a:r>
          </a:p>
        </p:txBody>
      </p:sp>
      <p:sp>
        <p:nvSpPr>
          <p:cNvPr id="4" name="Slide Number Placeholder 3"/>
          <p:cNvSpPr>
            <a:spLocks noGrp="1"/>
          </p:cNvSpPr>
          <p:nvPr>
            <p:ph type="sldNum" sz="quarter" idx="10"/>
          </p:nvPr>
        </p:nvSpPr>
        <p:spPr/>
        <p:txBody>
          <a:bodyPr/>
          <a:lstStyle/>
          <a:p>
            <a:fld id="{F7D08319-7F10-4664-AFB5-04FC3ED58A4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engaging in spiritual warfare, </a:t>
            </a:r>
          </a:p>
          <a:p>
            <a:r>
              <a:rPr lang="en-US" dirty="0" smtClean="0"/>
              <a:t>if you’re not clearly prepared, </a:t>
            </a:r>
          </a:p>
          <a:p>
            <a:endParaRPr lang="en-US" dirty="0" smtClean="0"/>
          </a:p>
          <a:p>
            <a:r>
              <a:rPr lang="en-US" dirty="0" smtClean="0"/>
              <a:t>the demonic realm can ruin your life or the lives of those around you</a:t>
            </a:r>
          </a:p>
          <a:p>
            <a:r>
              <a:rPr lang="en-US" dirty="0" smtClean="0"/>
              <a:t>they can ruin your marriage, your Job, your property and even get you killed</a:t>
            </a:r>
          </a:p>
          <a:p>
            <a:endParaRPr lang="en-US" dirty="0" smtClean="0"/>
          </a:p>
          <a:p>
            <a:r>
              <a:rPr lang="en-US" dirty="0" smtClean="0"/>
              <a:t>So it’s wise to have sober judgment regarding the demonic realm.  </a:t>
            </a:r>
          </a:p>
          <a:p>
            <a:endParaRPr lang="en-US" dirty="0" smtClean="0"/>
          </a:p>
          <a:p>
            <a:r>
              <a:rPr lang="en-US" dirty="0" smtClean="0"/>
              <a:t>It’s wise to have great faith in God, and NO confidence in the flesh.</a:t>
            </a:r>
          </a:p>
          <a:p>
            <a:endParaRPr lang="en-US" dirty="0" smtClean="0"/>
          </a:p>
          <a:p>
            <a:r>
              <a:rPr lang="en-US" dirty="0" smtClean="0"/>
              <a:t>---Click---</a:t>
            </a:r>
          </a:p>
          <a:p>
            <a:r>
              <a:rPr lang="en-US" dirty="0" smtClean="0"/>
              <a:t>Always keep your guard up, never think you’re invincible or immune to deception.</a:t>
            </a:r>
          </a:p>
          <a:p>
            <a:endParaRPr lang="en-US" dirty="0" smtClean="0"/>
          </a:p>
        </p:txBody>
      </p:sp>
      <p:sp>
        <p:nvSpPr>
          <p:cNvPr id="4" name="Slide Number Placeholder 3"/>
          <p:cNvSpPr>
            <a:spLocks noGrp="1"/>
          </p:cNvSpPr>
          <p:nvPr>
            <p:ph type="sldNum" sz="quarter" idx="10"/>
          </p:nvPr>
        </p:nvSpPr>
        <p:spPr/>
        <p:txBody>
          <a:bodyPr/>
          <a:lstStyle/>
          <a:p>
            <a:fld id="{F7D08319-7F10-4664-AFB5-04FC3ED58A4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Numbers.</a:t>
            </a:r>
          </a:p>
          <a:p>
            <a:r>
              <a:rPr lang="en-US" dirty="0" smtClean="0"/>
              <a:t>--- Click ---</a:t>
            </a:r>
          </a:p>
          <a:p>
            <a:r>
              <a:rPr lang="en-US" dirty="0" smtClean="0"/>
              <a:t>In Howard Pitman’s revelation, “PLACEBO” he was shown the demonic realm, aka. the 2nd heaven, by an angel of the Lord.  </a:t>
            </a:r>
          </a:p>
          <a:p>
            <a:r>
              <a:rPr lang="en-US" dirty="0" smtClean="0"/>
              <a:t>--- Click ---</a:t>
            </a:r>
          </a:p>
          <a:p>
            <a:r>
              <a:rPr lang="en-US" dirty="0" smtClean="0"/>
              <a:t>He estimated that we are outnumbered 1000 to 1, by demonic spirits, of all shapes sizes and appearances. </a:t>
            </a:r>
          </a:p>
          <a:p>
            <a:r>
              <a:rPr lang="en-US" dirty="0" smtClean="0"/>
              <a:t>--- Click ---</a:t>
            </a:r>
          </a:p>
          <a:p>
            <a:r>
              <a:rPr lang="en-US" dirty="0" smtClean="0"/>
              <a:t>Also, from the book Baptized by Blazing fire, when a Christian with the gift of Spiritual site looked up into the sky during day time, </a:t>
            </a:r>
          </a:p>
          <a:p>
            <a:r>
              <a:rPr lang="en-US" dirty="0" smtClean="0"/>
              <a:t>--- Click ---</a:t>
            </a:r>
          </a:p>
          <a:p>
            <a:r>
              <a:rPr lang="en-US" dirty="0" smtClean="0"/>
              <a:t>he saw that the whole sky was covered end to end in evil spirits, there wasn’t even one spot where light was coming through.</a:t>
            </a:r>
          </a:p>
        </p:txBody>
      </p:sp>
      <p:sp>
        <p:nvSpPr>
          <p:cNvPr id="4" name="Slide Number Placeholder 3"/>
          <p:cNvSpPr>
            <a:spLocks noGrp="1"/>
          </p:cNvSpPr>
          <p:nvPr>
            <p:ph type="sldNum" sz="quarter" idx="10"/>
          </p:nvPr>
        </p:nvSpPr>
        <p:spPr/>
        <p:txBody>
          <a:bodyPr/>
          <a:lstStyle/>
          <a:p>
            <a:fld id="{F7D08319-7F10-4664-AFB5-04FC3ED58A4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demonic realm is leading billions of souls into hell,</a:t>
            </a:r>
          </a:p>
          <a:p>
            <a:r>
              <a:rPr lang="en-US" sz="1200" kern="1200" dirty="0" smtClean="0">
                <a:solidFill>
                  <a:schemeClr val="tx1"/>
                </a:solidFill>
                <a:latin typeface="+mn-lt"/>
                <a:ea typeface="+mn-ea"/>
                <a:cs typeface="+mn-cs"/>
              </a:rPr>
              <a:t>an eternity of unspeakable suffering and torment </a:t>
            </a:r>
          </a:p>
          <a:p>
            <a:r>
              <a:rPr lang="en-US" sz="1200" kern="1200" dirty="0" smtClean="0">
                <a:solidFill>
                  <a:schemeClr val="tx1"/>
                </a:solidFill>
                <a:latin typeface="+mn-lt"/>
                <a:ea typeface="+mn-ea"/>
                <a:cs typeface="+mn-cs"/>
              </a:rPr>
              <a:t>----Click----</a:t>
            </a:r>
          </a:p>
          <a:p>
            <a:r>
              <a:rPr lang="en-US" sz="1200" kern="1200" dirty="0" smtClean="0">
                <a:solidFill>
                  <a:schemeClr val="tx1"/>
                </a:solidFill>
                <a:latin typeface="+mn-lt"/>
                <a:ea typeface="+mn-ea"/>
                <a:cs typeface="+mn-cs"/>
              </a:rPr>
              <a:t>they use a multitude of ways &amp; methods to trap people in sin.</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7D08319-7F10-4664-AFB5-04FC3ED58A4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demonic realm is leading billions of souls into hell,</a:t>
            </a:r>
          </a:p>
          <a:p>
            <a:r>
              <a:rPr lang="en-US" sz="1200" kern="1200" dirty="0" smtClean="0">
                <a:solidFill>
                  <a:schemeClr val="tx1"/>
                </a:solidFill>
                <a:latin typeface="+mn-lt"/>
                <a:ea typeface="+mn-ea"/>
                <a:cs typeface="+mn-cs"/>
              </a:rPr>
              <a:t>an eternity of unspeakable suffering and torment </a:t>
            </a:r>
          </a:p>
          <a:p>
            <a:r>
              <a:rPr lang="en-US" sz="1200" kern="1200" dirty="0" smtClean="0">
                <a:solidFill>
                  <a:schemeClr val="tx1"/>
                </a:solidFill>
                <a:latin typeface="+mn-lt"/>
                <a:ea typeface="+mn-ea"/>
                <a:cs typeface="+mn-cs"/>
              </a:rPr>
              <a:t>----Click----</a:t>
            </a:r>
          </a:p>
          <a:p>
            <a:r>
              <a:rPr lang="en-US" sz="1200" kern="1200" dirty="0" smtClean="0">
                <a:solidFill>
                  <a:schemeClr val="tx1"/>
                </a:solidFill>
                <a:latin typeface="+mn-lt"/>
                <a:ea typeface="+mn-ea"/>
                <a:cs typeface="+mn-cs"/>
              </a:rPr>
              <a:t>they use a multitude of ways &amp; methods to trap people in sin.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Depression</a:t>
            </a:r>
          </a:p>
          <a:p>
            <a:r>
              <a:rPr lang="en-US" sz="1200" kern="1200" dirty="0" smtClean="0">
                <a:solidFill>
                  <a:schemeClr val="tx1"/>
                </a:solidFill>
                <a:latin typeface="+mn-lt"/>
                <a:ea typeface="+mn-ea"/>
                <a:cs typeface="+mn-cs"/>
              </a:rPr>
              <a:t>Idolatry  </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7D08319-7F10-4664-AFB5-04FC3ED58A4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45D3D5-DCD1-4A4E-B7A1-66C565100E7F}" type="datetimeFigureOut">
              <a:rPr lang="en-US" smtClean="0"/>
              <a:pPr/>
              <a:t>5/27/2010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01367-C2C5-4543-BFCD-BF6A273F814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5D3D5-DCD1-4A4E-B7A1-66C565100E7F}" type="datetimeFigureOut">
              <a:rPr lang="en-US" smtClean="0"/>
              <a:pPr/>
              <a:t>5/27/2010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01367-C2C5-4543-BFCD-BF6A273F81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5D3D5-DCD1-4A4E-B7A1-66C565100E7F}" type="datetimeFigureOut">
              <a:rPr lang="en-US" smtClean="0"/>
              <a:pPr/>
              <a:t>5/27/2010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01367-C2C5-4543-BFCD-BF6A273F814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5D3D5-DCD1-4A4E-B7A1-66C565100E7F}" type="datetimeFigureOut">
              <a:rPr lang="en-US" smtClean="0"/>
              <a:pPr/>
              <a:t>5/27/2010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01367-C2C5-4543-BFCD-BF6A273F814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45D3D5-DCD1-4A4E-B7A1-66C565100E7F}" type="datetimeFigureOut">
              <a:rPr lang="en-US" smtClean="0"/>
              <a:pPr/>
              <a:t>5/27/2010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01367-C2C5-4543-BFCD-BF6A273F814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45D3D5-DCD1-4A4E-B7A1-66C565100E7F}" type="datetimeFigureOut">
              <a:rPr lang="en-US" smtClean="0"/>
              <a:pPr/>
              <a:t>5/27/2010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01367-C2C5-4543-BFCD-BF6A273F814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45D3D5-DCD1-4A4E-B7A1-66C565100E7F}" type="datetimeFigureOut">
              <a:rPr lang="en-US" smtClean="0"/>
              <a:pPr/>
              <a:t>5/27/2010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01367-C2C5-4543-BFCD-BF6A273F814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45D3D5-DCD1-4A4E-B7A1-66C565100E7F}" type="datetimeFigureOut">
              <a:rPr lang="en-US" smtClean="0"/>
              <a:pPr/>
              <a:t>5/27/2010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901367-C2C5-4543-BFCD-BF6A273F814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45D3D5-DCD1-4A4E-B7A1-66C565100E7F}" type="datetimeFigureOut">
              <a:rPr lang="en-US" smtClean="0"/>
              <a:pPr/>
              <a:t>5/27/2010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01367-C2C5-4543-BFCD-BF6A273F814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5D3D5-DCD1-4A4E-B7A1-66C565100E7F}" type="datetimeFigureOut">
              <a:rPr lang="en-US" smtClean="0"/>
              <a:pPr/>
              <a:t>5/27/2010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01367-C2C5-4543-BFCD-BF6A273F81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5D3D5-DCD1-4A4E-B7A1-66C565100E7F}" type="datetimeFigureOut">
              <a:rPr lang="en-US" smtClean="0"/>
              <a:pPr/>
              <a:t>5/27/2010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01367-C2C5-4543-BFCD-BF6A273F81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5D3D5-DCD1-4A4E-B7A1-66C565100E7F}" type="datetimeFigureOut">
              <a:rPr lang="en-US" smtClean="0"/>
              <a:pPr/>
              <a:t>5/27/2010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01367-C2C5-4543-BFCD-BF6A273F814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file:///D:\SpiritLessons\Documents\Babtize_by_Blazing_Fire\Warfare\Background_Just_Fades_nothing_Special.mp3" TargetMode="External"/><Relationship Id="rId1" Type="http://schemas.openxmlformats.org/officeDocument/2006/relationships/audio" Target="file:///D:\SpiritLessons\Documents\Babtize_by_Blazing_Fire\Warfare\Warfare_Summary.pptx263-5.wav"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file:///D:\SpiritLessons\Documents\Babtize_by_Blazing_Fire\Warfare\Warfare_Summary.pptx297-11.wav" TargetMode="External"/><Relationship Id="rId5" Type="http://schemas.openxmlformats.org/officeDocument/2006/relationships/image" Target="../media/image36.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file:///D:\SpiritLessons\Documents\Babtize_by_Blazing_Fire\Warfare\Warfare_Summary.pptx296-11.wav" TargetMode="External"/><Relationship Id="rId1" Type="http://schemas.openxmlformats.org/officeDocument/2006/relationships/tags" Target="../tags/tag6.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notesSlide" Target="../notesSlides/notesSlide11.xml"/><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audio" Target="file:///D:\SpiritLessons\Documents\Babtize_by_Blazing_Fire\Warfare\Warfare_Summary.pptx286-5.wav" TargetMode="External"/><Relationship Id="rId1" Type="http://schemas.openxmlformats.org/officeDocument/2006/relationships/tags" Target="../tags/tag7.xml"/><Relationship Id="rId6" Type="http://schemas.openxmlformats.org/officeDocument/2006/relationships/image" Target="../media/image41.png"/><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audio" Target="file:///D:\SpiritLessons\Documents\Babtize_by_Blazing_Fire\Warfare\Warfare_Summary.pptx272-2.wav" TargetMode="External"/><Relationship Id="rId6" Type="http://schemas.openxmlformats.org/officeDocument/2006/relationships/image" Target="../media/image30.png"/><Relationship Id="rId5" Type="http://schemas.openxmlformats.org/officeDocument/2006/relationships/image" Target="../media/image4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audio" Target="file:///D:\SpiritLessons\Documents\Babtize_by_Blazing_Fire\Warfare\Warfare_Summary.pptx271-3.wav" TargetMode="External"/><Relationship Id="rId1" Type="http://schemas.openxmlformats.org/officeDocument/2006/relationships/tags" Target="../tags/tag8.xml"/><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file:///D:\SpiritLessons\Documents\Babtize_by_Blazing_Fire\Warfare\Warfare_Summary.pptx277-1.wav"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file:///D:\SpiritLessons\Documents\Babtize_by_Blazing_Fire\Warfare\Warfare_Summary.pptx299-3.wav" TargetMode="External"/><Relationship Id="rId1" Type="http://schemas.openxmlformats.org/officeDocument/2006/relationships/tags" Target="../tags/tag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6.xml"/><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file:///D:\SpiritLessons\Documents\Babtize_by_Blazing_Fire\Warfare\Warfare_Summary.pptx295-4.wav" TargetMode="External"/><Relationship Id="rId1" Type="http://schemas.openxmlformats.org/officeDocument/2006/relationships/tags" Target="../tags/tag10.xml"/><Relationship Id="rId6" Type="http://schemas.openxmlformats.org/officeDocument/2006/relationships/image" Target="../media/image55.png"/><Relationship Id="rId11" Type="http://schemas.openxmlformats.org/officeDocument/2006/relationships/image" Target="../media/image30.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xml"/><Relationship Id="rId7" Type="http://schemas.openxmlformats.org/officeDocument/2006/relationships/image" Target="../media/image60.jpeg"/><Relationship Id="rId2" Type="http://schemas.openxmlformats.org/officeDocument/2006/relationships/audio" Target="file:///D:\SpiritLessons\Documents\Babtize_by_Blazing_Fire\Warfare\Warfare_Summary.pptx266-9.wav" TargetMode="External"/><Relationship Id="rId1" Type="http://schemas.openxmlformats.org/officeDocument/2006/relationships/tags" Target="../tags/tag11.xml"/><Relationship Id="rId6" Type="http://schemas.openxmlformats.org/officeDocument/2006/relationships/image" Target="../media/image59.jpe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D:\SpiritLessons\Documents\Babtize_by_Blazing_Fire\Warfare\Warfare_Summary.pptx278-9.wav" TargetMode="External"/><Relationship Id="rId1" Type="http://schemas.openxmlformats.org/officeDocument/2006/relationships/tags" Target="../tags/tag12.xml"/><Relationship Id="rId6" Type="http://schemas.openxmlformats.org/officeDocument/2006/relationships/image" Target="../media/image62.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audio" Target="file:///D:\SpiritLessons\Documents\Babtize_by_Blazing_Fire\Warfare\Warfare_Summary.pptx307.wav" TargetMode="External"/><Relationship Id="rId5" Type="http://schemas.openxmlformats.org/officeDocument/2006/relationships/image" Target="../media/image7.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1.xml"/><Relationship Id="rId7" Type="http://schemas.openxmlformats.org/officeDocument/2006/relationships/image" Target="../media/image65.png"/><Relationship Id="rId2" Type="http://schemas.openxmlformats.org/officeDocument/2006/relationships/audio" Target="file:///D:\SpiritLessons\Documents\Babtize_by_Blazing_Fire\Warfare\Warfare_Summary.pptx256-1.wav" TargetMode="External"/><Relationship Id="rId1" Type="http://schemas.openxmlformats.org/officeDocument/2006/relationships/tags" Target="../tags/tag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D:\SpiritLessons\Documents\Babtize_by_Blazing_Fire\Warfare\Warfare_Summary.pptx284-2.wav" TargetMode="External"/><Relationship Id="rId1" Type="http://schemas.openxmlformats.org/officeDocument/2006/relationships/tags" Target="../tags/tag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xml"/><Relationship Id="rId7" Type="http://schemas.openxmlformats.org/officeDocument/2006/relationships/image" Target="../media/image69.png"/><Relationship Id="rId2" Type="http://schemas.openxmlformats.org/officeDocument/2006/relationships/audio" Target="file:///D:\SpiritLessons\Documents\Babtize_by_Blazing_Fire\Warfare\Warfare_Summary.pptx261-2.wav" TargetMode="External"/><Relationship Id="rId1" Type="http://schemas.openxmlformats.org/officeDocument/2006/relationships/tags" Target="../tags/tag15.xml"/><Relationship Id="rId6" Type="http://schemas.openxmlformats.org/officeDocument/2006/relationships/image" Target="../media/image13.png"/><Relationship Id="rId11" Type="http://schemas.openxmlformats.org/officeDocument/2006/relationships/image" Target="../media/image73.png"/><Relationship Id="rId5" Type="http://schemas.openxmlformats.org/officeDocument/2006/relationships/image" Target="../media/image1.png"/><Relationship Id="rId10" Type="http://schemas.openxmlformats.org/officeDocument/2006/relationships/image" Target="../media/image72.jpeg"/><Relationship Id="rId4" Type="http://schemas.openxmlformats.org/officeDocument/2006/relationships/notesSlide" Target="../notesSlides/notesSlide22.xml"/><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audio" Target="file:///D:\SpiritLessons\Documents\Babtize_by_Blazing_Fire\Warfare\Warfare_Summary.pptx265-3.wav" TargetMode="Externa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1.xml"/><Relationship Id="rId7" Type="http://schemas.openxmlformats.org/officeDocument/2006/relationships/image" Target="../media/image77.png"/><Relationship Id="rId2" Type="http://schemas.openxmlformats.org/officeDocument/2006/relationships/audio" Target="file:///D:\SpiritLessons\Documents\Babtize_by_Blazing_Fire\Warfare\Warfare_Summary.pptx262-3.wav" TargetMode="External"/><Relationship Id="rId1" Type="http://schemas.openxmlformats.org/officeDocument/2006/relationships/tags" Target="../tags/tag16.xml"/><Relationship Id="rId6" Type="http://schemas.openxmlformats.org/officeDocument/2006/relationships/image" Target="../media/image76.png"/><Relationship Id="rId5" Type="http://schemas.openxmlformats.org/officeDocument/2006/relationships/image" Target="../media/image1.png"/><Relationship Id="rId10" Type="http://schemas.openxmlformats.org/officeDocument/2006/relationships/image" Target="../media/image80.png"/><Relationship Id="rId4" Type="http://schemas.openxmlformats.org/officeDocument/2006/relationships/notesSlide" Target="../notesSlides/notesSlide24.xml"/><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3.png"/><Relationship Id="rId2" Type="http://schemas.openxmlformats.org/officeDocument/2006/relationships/slideLayout" Target="../slideLayouts/slideLayout1.xml"/><Relationship Id="rId1" Type="http://schemas.openxmlformats.org/officeDocument/2006/relationships/audio" Target="file:///D:\SpiritLessons\Documents\Babtize_by_Blazing_Fire\Warfare\Warfare_Summary.pptx257-4.wav" TargetMode="Externa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5.png"/><Relationship Id="rId2" Type="http://schemas.openxmlformats.org/officeDocument/2006/relationships/audio" Target="file:///D:\SpiritLessons\Documents\Babtize_by_Blazing_Fire\Warfare\Warfare_Summary.pptx260-1.wav" TargetMode="External"/><Relationship Id="rId1" Type="http://schemas.openxmlformats.org/officeDocument/2006/relationships/tags" Target="../tags/tag17.xml"/><Relationship Id="rId6" Type="http://schemas.openxmlformats.org/officeDocument/2006/relationships/image" Target="../media/image84.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file:///D:\SpiritLessons\Documents\Babtize_by_Blazing_Fire\Warfare\Warfare_Summary.pptx292-3.wav" TargetMode="External"/><Relationship Id="rId1" Type="http://schemas.openxmlformats.org/officeDocument/2006/relationships/tags" Target="../tags/tag18.xml"/><Relationship Id="rId6" Type="http://schemas.openxmlformats.org/officeDocument/2006/relationships/image" Target="../media/image86.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file:///D:\SpiritLessons\Documents\Babtize_by_Blazing_Fire\Warfare\Warfare_Summary.pptx283-1.wav" TargetMode="External"/><Relationship Id="rId1" Type="http://schemas.openxmlformats.org/officeDocument/2006/relationships/tags" Target="../tags/tag19.xml"/><Relationship Id="rId6" Type="http://schemas.openxmlformats.org/officeDocument/2006/relationships/image" Target="../media/image87.png"/><Relationship Id="rId5" Type="http://schemas.openxmlformats.org/officeDocument/2006/relationships/image" Target="../media/image1.png"/><Relationship Id="rId4" Type="http://schemas.openxmlformats.org/officeDocument/2006/relationships/notesSlide" Target="../notesSlides/notesSlide28.xml"/><Relationship Id="rId9" Type="http://schemas.openxmlformats.org/officeDocument/2006/relationships/image" Target="../media/image89.pn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1.xml"/><Relationship Id="rId7" Type="http://schemas.openxmlformats.org/officeDocument/2006/relationships/image" Target="../media/image92.png"/><Relationship Id="rId2" Type="http://schemas.openxmlformats.org/officeDocument/2006/relationships/audio" Target="file:///D:\SpiritLessons\Documents\Babtize_by_Blazing_Fire\Warfare\Warfare_Summary.pptx282-2.wav" TargetMode="External"/><Relationship Id="rId1" Type="http://schemas.openxmlformats.org/officeDocument/2006/relationships/tags" Target="../tags/tag20.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notesSlide" Target="../notesSlides/notesSlide29.xml"/><Relationship Id="rId9"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9.gif"/><Relationship Id="rId12" Type="http://schemas.openxmlformats.org/officeDocument/2006/relationships/image" Target="../media/image13.png"/><Relationship Id="rId2" Type="http://schemas.openxmlformats.org/officeDocument/2006/relationships/audio" Target="file:///D:\SpiritLessons\Documents\Babtize_by_Blazing_Fire\Warfare\Warfare_Summary.pptx293-5.wav" TargetMode="External"/><Relationship Id="rId1" Type="http://schemas.openxmlformats.org/officeDocument/2006/relationships/tags" Target="../tags/tag1.xml"/><Relationship Id="rId6" Type="http://schemas.openxmlformats.org/officeDocument/2006/relationships/image" Target="../media/image8.gif"/><Relationship Id="rId11" Type="http://schemas.openxmlformats.org/officeDocument/2006/relationships/image" Target="../media/image12.gif"/><Relationship Id="rId5" Type="http://schemas.openxmlformats.org/officeDocument/2006/relationships/image" Target="../media/image1.png"/><Relationship Id="rId10" Type="http://schemas.openxmlformats.org/officeDocument/2006/relationships/image" Target="../media/image11.gif"/><Relationship Id="rId4" Type="http://schemas.openxmlformats.org/officeDocument/2006/relationships/notesSlide" Target="../notesSlides/notesSlide3.xml"/><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8.png"/><Relationship Id="rId2" Type="http://schemas.openxmlformats.org/officeDocument/2006/relationships/audio" Target="file:///D:\SpiritLessons\Documents\Babtize_by_Blazing_Fire\Warfare\Warfare_Summary.pptx290-1.wav" TargetMode="External"/><Relationship Id="rId1" Type="http://schemas.openxmlformats.org/officeDocument/2006/relationships/tags" Target="../tags/tag2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audio" Target="file:///D:\SpiritLessons\Documents\Babtize_by_Blazing_Fire\Warfare\Warfare_Summary.pptx258-1.wav" TargetMode="Externa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102.png"/><Relationship Id="rId2" Type="http://schemas.openxmlformats.org/officeDocument/2006/relationships/audio" Target="file:///D:\SpiritLessons\Documents\Babtize_by_Blazing_Fire\Warfare\Warfare_Summary.pptx300-0.wav" TargetMode="External"/><Relationship Id="rId1" Type="http://schemas.openxmlformats.org/officeDocument/2006/relationships/tags" Target="../tags/tag22.xm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image" Target="../media/image1.png"/><Relationship Id="rId10" Type="http://schemas.openxmlformats.org/officeDocument/2006/relationships/image" Target="../media/image104.png"/><Relationship Id="rId4" Type="http://schemas.openxmlformats.org/officeDocument/2006/relationships/notesSlide" Target="../notesSlides/notesSlide32.xml"/><Relationship Id="rId9"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audio" Target="file:///D:\SpiritLessons\Documents\Babtize_by_Blazing_Fire\Warfare\Warfare_Summary.pptx259-0.wav" TargetMode="External"/><Relationship Id="rId6" Type="http://schemas.openxmlformats.org/officeDocument/2006/relationships/image" Target="../media/image48.png"/><Relationship Id="rId5" Type="http://schemas.openxmlformats.org/officeDocument/2006/relationships/image" Target="../media/image106.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audio" Target="file:///D:\SpiritLessons\Documents\Babtize_by_Blazing_Fire\Warfare\Warfare_Summary.pptx264-2.wav" TargetMode="Externa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D:\SpiritLessons\Documents\Babtize_by_Blazing_Fire\Warfare\Warfare_Summary.pptx301.wav" TargetMode="External"/><Relationship Id="rId1" Type="http://schemas.openxmlformats.org/officeDocument/2006/relationships/tags" Target="../tags/tag2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Layout" Target="../slideLayouts/slideLayout2.xml"/><Relationship Id="rId7" Type="http://schemas.openxmlformats.org/officeDocument/2006/relationships/image" Target="../media/image113.png"/><Relationship Id="rId2" Type="http://schemas.openxmlformats.org/officeDocument/2006/relationships/audio" Target="file:///D:\SpiritLessons\Documents\Babtize_by_Blazing_Fire\Warfare\Warfare_Summary.pptx302.wav" TargetMode="External"/><Relationship Id="rId1" Type="http://schemas.openxmlformats.org/officeDocument/2006/relationships/tags" Target="../tags/tag2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slideLayout" Target="../slideLayouts/slideLayout2.xml"/><Relationship Id="rId7" Type="http://schemas.openxmlformats.org/officeDocument/2006/relationships/image" Target="../media/image117.png"/><Relationship Id="rId2" Type="http://schemas.openxmlformats.org/officeDocument/2006/relationships/audio" Target="file:///D:\SpiritLessons\Documents\Babtize_by_Blazing_Fire\Warfare\Warfare_Summary.pptx303-0.wav" TargetMode="External"/><Relationship Id="rId1" Type="http://schemas.openxmlformats.org/officeDocument/2006/relationships/tags" Target="../tags/tag25.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notesSlide" Target="../notesSlides/notesSlide37.xml"/><Relationship Id="rId9" Type="http://schemas.openxmlformats.org/officeDocument/2006/relationships/image" Target="../media/image119.png"/></Relationships>
</file>

<file path=ppt/slides/_rels/slide3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Layout" Target="../slideLayouts/slideLayout1.xml"/><Relationship Id="rId7" Type="http://schemas.openxmlformats.org/officeDocument/2006/relationships/image" Target="../media/image122.png"/><Relationship Id="rId2" Type="http://schemas.openxmlformats.org/officeDocument/2006/relationships/audio" Target="file:///D:\SpiritLessons\Documents\Babtize_by_Blazing_Fire\Warfare\Warfare_Summary.pptx267-3.wav" TargetMode="External"/><Relationship Id="rId1" Type="http://schemas.openxmlformats.org/officeDocument/2006/relationships/tags" Target="../tags/tag26.xml"/><Relationship Id="rId6" Type="http://schemas.openxmlformats.org/officeDocument/2006/relationships/image" Target="../media/image121.png"/><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audio" Target="file:///D:\SpiritLessons\Documents\Babtize_by_Blazing_Fire\Warfare\Warfare_Summary.pptx291.wav" TargetMode="External"/><Relationship Id="rId5" Type="http://schemas.openxmlformats.org/officeDocument/2006/relationships/image" Target="../media/image12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file:///D:\SpiritLessons\Documents\Babtize_by_Blazing_Fire\Warfare\Warfare_Summary.pptx289-0.wav"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7.png"/><Relationship Id="rId2" Type="http://schemas.openxmlformats.org/officeDocument/2006/relationships/audio" Target="file:///D:\SpiritLessons\Documents\Babtize_by_Blazing_Fire\Warfare\Warfare_Summary.pptx280-0.wav" TargetMode="External"/><Relationship Id="rId1" Type="http://schemas.openxmlformats.org/officeDocument/2006/relationships/tags" Target="../tags/tag2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audio" Target="file:///D:\SpiritLessons\Documents\Babtize_by_Blazing_Fire\Warfare\Warfare_Summary.pptx279-0.wav" TargetMode="Externa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audio" Target="file:///D:\SpiritLessons\Documents\Babtize_by_Blazing_Fire\Warfare\Warfare_Summary.pptx275-3.wav" TargetMode="Externa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slideLayout" Target="../slideLayouts/slideLayout1.xml"/><Relationship Id="rId7" Type="http://schemas.openxmlformats.org/officeDocument/2006/relationships/image" Target="../media/image133.png"/><Relationship Id="rId2" Type="http://schemas.openxmlformats.org/officeDocument/2006/relationships/audio" Target="file:///D:\SpiritLessons\Documents\Babtize_by_Blazing_Fire\Warfare\Warfare_Summary.pptx274.wav" TargetMode="External"/><Relationship Id="rId1" Type="http://schemas.openxmlformats.org/officeDocument/2006/relationships/tags" Target="../tags/tag28.xml"/><Relationship Id="rId6" Type="http://schemas.openxmlformats.org/officeDocument/2006/relationships/image" Target="../media/image132.png"/><Relationship Id="rId5" Type="http://schemas.openxmlformats.org/officeDocument/2006/relationships/image" Target="../media/image1.png"/><Relationship Id="rId4" Type="http://schemas.openxmlformats.org/officeDocument/2006/relationships/notesSlide" Target="../notesSlides/notesSlide43.xml"/><Relationship Id="rId9" Type="http://schemas.openxmlformats.org/officeDocument/2006/relationships/image" Target="../media/image135.png"/></Relationships>
</file>

<file path=ppt/slides/_rels/slide4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25.png"/><Relationship Id="rId2" Type="http://schemas.openxmlformats.org/officeDocument/2006/relationships/audio" Target="file:///D:\SpiritLessons\Documents\Babtize_by_Blazing_Fire\Warfare\Warfare_Summary.pptx304-4.wav" TargetMode="External"/><Relationship Id="rId1" Type="http://schemas.openxmlformats.org/officeDocument/2006/relationships/tags" Target="../tags/tag2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44.xml"/><Relationship Id="rId9" Type="http://schemas.openxmlformats.org/officeDocument/2006/relationships/image" Target="../media/image136.png"/></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gif"/><Relationship Id="rId2" Type="http://schemas.openxmlformats.org/officeDocument/2006/relationships/audio" Target="file:///D:\SpiritLessons\Documents\Babtize_by_Blazing_Fire\Warfare\End_Ramp.mp3" TargetMode="External"/><Relationship Id="rId1" Type="http://schemas.openxmlformats.org/officeDocument/2006/relationships/audio" Target="file:///D:\SpiritLessons\Documents\Babtize_by_Blazing_Fire\Warfare\Warfare_Summary.pptx305-5.wav"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5.xml"/><Relationship Id="rId9" Type="http://schemas.openxmlformats.org/officeDocument/2006/relationships/image" Target="../media/image13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38.png"/><Relationship Id="rId2" Type="http://schemas.openxmlformats.org/officeDocument/2006/relationships/slideLayout" Target="../slideLayouts/slideLayout1.xml"/><Relationship Id="rId1" Type="http://schemas.openxmlformats.org/officeDocument/2006/relationships/audio" Target="file:///D:\SpiritLessons\Documents\Babtize_by_Blazing_Fire\Warfare\Warfare_Summary.pptx306-3.wav" TargetMode="Externa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file:///D:\SpiritLessons\Documents\Babtize_by_Blazing_Fire\Warfare\Warfare_Summary.pptx285-1.wav" TargetMode="External"/><Relationship Id="rId1" Type="http://schemas.openxmlformats.org/officeDocument/2006/relationships/tags" Target="../tags/tag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png"/><Relationship Id="rId10" Type="http://schemas.openxmlformats.org/officeDocument/2006/relationships/image" Target="../media/image21.png"/><Relationship Id="rId4" Type="http://schemas.openxmlformats.org/officeDocument/2006/relationships/notesSlide" Target="../notesSlides/notesSlide5.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D:\SpiritLessons\Documents\Babtize_by_Blazing_Fire\Warfare\Warfare_Summary.pptx294-1.wav" TargetMode="Externa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file:///D:\SpiritLessons\Documents\Babtize_by_Blazing_Fire\Warfare\Warfare_Summary.pptx269-1.wav" TargetMode="External"/><Relationship Id="rId1" Type="http://schemas.openxmlformats.org/officeDocument/2006/relationships/tags" Target="../tags/tag4.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1.png"/><Relationship Id="rId10" Type="http://schemas.openxmlformats.org/officeDocument/2006/relationships/image" Target="../media/image10.jpeg"/><Relationship Id="rId4" Type="http://schemas.openxmlformats.org/officeDocument/2006/relationships/notesSlide" Target="../notesSlides/notesSlide7.xml"/><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audio" Target="file:///D:\SpiritLessons\Documents\Babtize_by_Blazing_Fire\Warfare\Warfare_Summary.pptx273-10.wav"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audio" Target="file:///D:\SpiritLessons\Documents\Babtize_by_Blazing_Fire\Warfare\Warfare_Summary.pptx298-2.wav" TargetMode="Externa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1.png"/><Relationship Id="rId10" Type="http://schemas.openxmlformats.org/officeDocument/2006/relationships/image" Target="../media/image32.png"/><Relationship Id="rId4" Type="http://schemas.openxmlformats.org/officeDocument/2006/relationships/notesSlide" Target="../notesSlides/notesSlide9.xm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flipH="1">
            <a:off x="3086100" y="2152650"/>
            <a:ext cx="4762500" cy="4724400"/>
          </a:xfrm>
          <a:prstGeom prst="rect">
            <a:avLst/>
          </a:prstGeom>
          <a:noFill/>
          <a:ln w="9525">
            <a:noFill/>
            <a:miter lim="800000"/>
            <a:headEnd/>
            <a:tailEnd/>
          </a:ln>
          <a:effectLst>
            <a:softEdge rad="31750"/>
          </a:effectLst>
        </p:spPr>
      </p:pic>
      <p:pic>
        <p:nvPicPr>
          <p:cNvPr id="13"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61950" y="1981200"/>
            <a:ext cx="3352799" cy="4954624"/>
          </a:xfrm>
          <a:prstGeom prst="rect">
            <a:avLst/>
          </a:prstGeom>
          <a:noFill/>
          <a:ln w="9525">
            <a:noFill/>
            <a:miter lim="800000"/>
            <a:headEnd/>
            <a:tailEnd/>
          </a:ln>
          <a:effectLst>
            <a:softEdge rad="63500"/>
          </a:effectLst>
        </p:spPr>
      </p:pic>
      <p:sp>
        <p:nvSpPr>
          <p:cNvPr id="4" name="Rectangle 3"/>
          <p:cNvSpPr/>
          <p:nvPr/>
        </p:nvSpPr>
        <p:spPr>
          <a:xfrm>
            <a:off x="92029" y="990600"/>
            <a:ext cx="8974829" cy="1323439"/>
          </a:xfrm>
          <a:prstGeom prst="rect">
            <a:avLst/>
          </a:prstGeom>
          <a:noFill/>
        </p:spPr>
        <p:txBody>
          <a:bodyPr wrap="none" lIns="91440" tIns="45720" rIns="91440" bIns="45720">
            <a:spAutoFit/>
          </a:bodyPr>
          <a:lstStyle/>
          <a:p>
            <a:pPr algn="ct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SPIRITUAL WARFARE</a:t>
            </a:r>
          </a:p>
        </p:txBody>
      </p:sp>
      <p:sp>
        <p:nvSpPr>
          <p:cNvPr id="19" name="Rectangle 18"/>
          <p:cNvSpPr/>
          <p:nvPr/>
        </p:nvSpPr>
        <p:spPr>
          <a:xfrm>
            <a:off x="264016" y="355143"/>
            <a:ext cx="8690521" cy="940257"/>
          </a:xfrm>
          <a:prstGeom prst="rect">
            <a:avLst/>
          </a:prstGeom>
        </p:spPr>
        <p:txBody>
          <a:bodyPr wrap="none">
            <a:spAutoFit/>
          </a:bodyPr>
          <a:lstStyle/>
          <a:p>
            <a:pPr algn="ctr">
              <a:lnSpc>
                <a:spcPts val="6000"/>
              </a:lnSpc>
            </a:pP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Advanced Tactics in </a:t>
            </a:r>
          </a:p>
        </p:txBody>
      </p:sp>
      <p:pic>
        <p:nvPicPr>
          <p:cNvPr id="21" name="Picture 6" descr="D:\SpiritLessons\Documents\Babtize_by_Blazing_Fire\Red_dragon.gif"/>
          <p:cNvPicPr>
            <a:picLocks noChangeAspect="1" noChangeArrowheads="1"/>
          </p:cNvPicPr>
          <p:nvPr/>
        </p:nvPicPr>
        <p:blipFill>
          <a:blip r:embed="rId8" cstate="print"/>
          <a:srcRect/>
          <a:stretch>
            <a:fillRect/>
          </a:stretch>
        </p:blipFill>
        <p:spPr bwMode="auto">
          <a:xfrm>
            <a:off x="5943600" y="2079261"/>
            <a:ext cx="3124200" cy="4430217"/>
          </a:xfrm>
          <a:prstGeom prst="rect">
            <a:avLst/>
          </a:prstGeom>
          <a:noFill/>
          <a:effectLst>
            <a:softEdge rad="31750"/>
          </a:effectLst>
        </p:spPr>
      </p:pic>
      <p:pic>
        <p:nvPicPr>
          <p:cNvPr id="9" name="Warfare_Summary.pptx263-5.wav">
            <a:hlinkClick r:id="" action="ppaction://media"/>
          </p:cNvPr>
          <p:cNvPicPr>
            <a:picLocks noRot="1" noChangeAspect="1"/>
          </p:cNvPicPr>
          <p:nvPr>
            <a:audioFile r:link="rId1"/>
          </p:nvPr>
        </p:nvPicPr>
        <p:blipFill>
          <a:blip r:embed="rId9" cstate="print"/>
          <a:stretch>
            <a:fillRect/>
          </a:stretch>
        </p:blipFill>
        <p:spPr>
          <a:xfrm>
            <a:off x="8748713" y="6462713"/>
            <a:ext cx="304800" cy="304800"/>
          </a:xfrm>
          <a:prstGeom prst="rect">
            <a:avLst/>
          </a:prstGeom>
        </p:spPr>
      </p:pic>
      <p:pic>
        <p:nvPicPr>
          <p:cNvPr id="12" name="Background_Just_Fades_nothing_Special.mp3">
            <a:hlinkClick r:id="" action="ppaction://media"/>
          </p:cNvPr>
          <p:cNvPicPr>
            <a:picLocks noRot="1" noChangeAspect="1"/>
          </p:cNvPicPr>
          <p:nvPr>
            <a:audioFile r:link="rId2"/>
          </p:nvPr>
        </p:nvPicPr>
        <p:blipFill>
          <a:blip r:embed="rId10" cstate="print"/>
          <a:stretch>
            <a:fillRect/>
          </a:stretch>
        </p:blipFill>
        <p:spPr>
          <a:xfrm>
            <a:off x="609600" y="6324600"/>
            <a:ext cx="304800" cy="304800"/>
          </a:xfrm>
          <a:prstGeom prst="rect">
            <a:avLst/>
          </a:prstGeom>
        </p:spPr>
      </p:pic>
    </p:spTree>
  </p:cSld>
  <p:clrMapOvr>
    <a:masterClrMapping/>
  </p:clrMapOvr>
  <p:transition spd="med" advTm="68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 fill="hold" display="0">
                  <p:stCondLst>
                    <p:cond delay="indefinite"/>
                  </p:stCondLst>
                  <p:endCondLst>
                    <p:cond evt="onPrev" delay="0">
                      <p:tgtEl>
                        <p:sldTgt/>
                      </p:tgtEl>
                    </p:cond>
                    <p:cond evt="onStopAudio" delay="0">
                      <p:tgtEl>
                        <p:sldTgt/>
                      </p:tgtEl>
                    </p:cond>
                  </p:endCondLst>
                </p:cTn>
                <p:tgtEl>
                  <p:spTgt spid="9"/>
                </p:tgtEl>
              </p:cMediaNode>
            </p:audio>
            <p:audio>
              <p:cMediaNode vol="72000" numSld="45" showWhenStopped="0">
                <p:cTn id="11"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cstate="print"/>
          <a:srcRect/>
          <a:stretch>
            <a:fillRect/>
          </a:stretch>
        </p:blipFill>
        <p:spPr bwMode="auto">
          <a:xfrm>
            <a:off x="0" y="0"/>
            <a:ext cx="9136626" cy="6858000"/>
          </a:xfrm>
          <a:prstGeom prst="rect">
            <a:avLst/>
          </a:prstGeom>
          <a:noFill/>
          <a:ln w="9525">
            <a:noFill/>
            <a:miter lim="800000"/>
            <a:headEnd/>
            <a:tailEnd/>
          </a:ln>
        </p:spPr>
      </p:pic>
      <p:sp>
        <p:nvSpPr>
          <p:cNvPr id="5" name="Rectangle 4"/>
          <p:cNvSpPr/>
          <p:nvPr/>
        </p:nvSpPr>
        <p:spPr>
          <a:xfrm>
            <a:off x="457201" y="0"/>
            <a:ext cx="8458200" cy="600164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Murder			Drugs</a:t>
            </a:r>
          </a:p>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Rage				Adultery</a:t>
            </a:r>
          </a:p>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Pornography		Prostitution</a:t>
            </a:r>
          </a:p>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Homosexuality	Theft</a:t>
            </a:r>
          </a:p>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Blasphemy 		Gluttony </a:t>
            </a:r>
          </a:p>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Witchcraft			Drunkenness</a:t>
            </a:r>
          </a:p>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Disobeying Commandments, etc.....</a:t>
            </a:r>
            <a:endParaRPr lang="en-US" sz="4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Warfare_Summary.pptx297-11.wav">
            <a:hlinkClick r:id="" action="ppaction://media"/>
          </p:cNvPr>
          <p:cNvPicPr>
            <a:picLocks noRot="1" noChangeAspect="1"/>
          </p:cNvPicPr>
          <p:nvPr>
            <a:audioFile r:link="rId1"/>
          </p:nvPr>
        </p:nvPicPr>
        <p:blipFill>
          <a:blip r:embed="rId5" cstate="print"/>
          <a:stretch>
            <a:fillRect/>
          </a:stretch>
        </p:blipFill>
        <p:spPr>
          <a:xfrm>
            <a:off x="8748713" y="6462713"/>
            <a:ext cx="304800" cy="304800"/>
          </a:xfrm>
          <a:prstGeom prst="rect">
            <a:avLst/>
          </a:prstGeom>
        </p:spPr>
      </p:pic>
    </p:spTree>
  </p:cSld>
  <p:clrMapOvr>
    <a:masterClrMapping/>
  </p:clrMapOvr>
  <p:transition advTm="216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cstate="print"/>
          <a:srcRect/>
          <a:stretch>
            <a:fillRect/>
          </a:stretch>
        </p:blipFill>
        <p:spPr bwMode="auto">
          <a:xfrm>
            <a:off x="0" y="0"/>
            <a:ext cx="9136626" cy="6858000"/>
          </a:xfrm>
          <a:prstGeom prst="rect">
            <a:avLst/>
          </a:prstGeom>
          <a:noFill/>
          <a:ln w="9525">
            <a:noFill/>
            <a:miter lim="800000"/>
            <a:headEnd/>
            <a:tailEnd/>
          </a:ln>
        </p:spPr>
      </p:pic>
      <p:sp>
        <p:nvSpPr>
          <p:cNvPr id="2" name="Rectangle 1"/>
          <p:cNvSpPr/>
          <p:nvPr/>
        </p:nvSpPr>
        <p:spPr>
          <a:xfrm>
            <a:off x="0" y="0"/>
            <a:ext cx="9144000" cy="101566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Divine Revelation of Hell</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0" name="Picture 2"/>
          <p:cNvPicPr>
            <a:picLocks noChangeAspect="1" noChangeArrowheads="1"/>
          </p:cNvPicPr>
          <p:nvPr/>
        </p:nvPicPr>
        <p:blipFill>
          <a:blip r:embed="rId6" cstate="print"/>
          <a:srcRect/>
          <a:stretch>
            <a:fillRect/>
          </a:stretch>
        </p:blipFill>
        <p:spPr bwMode="auto">
          <a:xfrm>
            <a:off x="304800" y="914400"/>
            <a:ext cx="2209800" cy="3403092"/>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819400" y="-1115940"/>
            <a:ext cx="1285875" cy="1115940"/>
          </a:xfrm>
          <a:prstGeom prst="rect">
            <a:avLst/>
          </a:prstGeom>
          <a:noFill/>
          <a:ln w="9525">
            <a:noFill/>
            <a:miter lim="800000"/>
            <a:headEnd/>
            <a:tailEnd/>
          </a:ln>
          <a:effectLst>
            <a:softEdge rad="12700"/>
          </a:effectLst>
        </p:spPr>
      </p:pic>
      <p:pic>
        <p:nvPicPr>
          <p:cNvPr id="14"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100695" flipH="1">
            <a:off x="4394783" y="-1027492"/>
            <a:ext cx="1285874" cy="1115940"/>
          </a:xfrm>
          <a:prstGeom prst="rect">
            <a:avLst/>
          </a:prstGeom>
          <a:noFill/>
          <a:ln w="9525">
            <a:noFill/>
            <a:miter lim="800000"/>
            <a:headEnd/>
            <a:tailEnd/>
          </a:ln>
          <a:effectLst>
            <a:softEdge rad="12700"/>
          </a:effectLst>
        </p:spPr>
      </p:pic>
      <p:pic>
        <p:nvPicPr>
          <p:cNvPr id="15" name="Picture 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8397054">
            <a:off x="5898382" y="-1223128"/>
            <a:ext cx="1310756" cy="1115940"/>
          </a:xfrm>
          <a:prstGeom prst="rect">
            <a:avLst/>
          </a:prstGeom>
          <a:noFill/>
          <a:ln w="9525">
            <a:noFill/>
            <a:miter lim="800000"/>
            <a:headEnd/>
            <a:tailEnd/>
          </a:ln>
          <a:effectLst>
            <a:softEdge rad="12700"/>
          </a:effectLst>
        </p:spPr>
      </p:pic>
      <p:pic>
        <p:nvPicPr>
          <p:cNvPr id="16"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38200" y="-1115940"/>
            <a:ext cx="1285875" cy="1115940"/>
          </a:xfrm>
          <a:prstGeom prst="rect">
            <a:avLst/>
          </a:prstGeom>
          <a:noFill/>
          <a:ln w="9525">
            <a:noFill/>
            <a:miter lim="800000"/>
            <a:headEnd/>
            <a:tailEnd/>
          </a:ln>
          <a:effectLst>
            <a:softEdge rad="12700"/>
          </a:effectLst>
        </p:spPr>
      </p:pic>
      <p:pic>
        <p:nvPicPr>
          <p:cNvPr id="17"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100695" flipH="1">
            <a:off x="7442782" y="-1103692"/>
            <a:ext cx="1285874" cy="1115940"/>
          </a:xfrm>
          <a:prstGeom prst="rect">
            <a:avLst/>
          </a:prstGeom>
          <a:noFill/>
          <a:ln w="9525">
            <a:noFill/>
            <a:miter lim="800000"/>
            <a:headEnd/>
            <a:tailEnd/>
          </a:ln>
          <a:effectLst>
            <a:softEdge rad="12700"/>
          </a:effectLst>
        </p:spPr>
      </p:pic>
      <p:pic>
        <p:nvPicPr>
          <p:cNvPr id="22" name="Warfare_Summary.pptx296-11.wav">
            <a:hlinkClick r:id="" action="ppaction://media"/>
          </p:cNvPr>
          <p:cNvPicPr>
            <a:picLocks noRot="1" noChangeAspect="1"/>
          </p:cNvPicPr>
          <p:nvPr>
            <a:audioFile r:link="rId2"/>
          </p:nvPr>
        </p:nvPicPr>
        <p:blipFill>
          <a:blip r:embed="rId9" cstate="print"/>
          <a:stretch>
            <a:fillRect/>
          </a:stretch>
        </p:blipFill>
        <p:spPr>
          <a:xfrm>
            <a:off x="8748713" y="6462713"/>
            <a:ext cx="304800" cy="304800"/>
          </a:xfrm>
          <a:prstGeom prst="rect">
            <a:avLst/>
          </a:prstGeom>
        </p:spPr>
      </p:pic>
    </p:spTree>
    <p:custDataLst>
      <p:tags r:id="rId1"/>
    </p:custDataLst>
  </p:cSld>
  <p:clrMapOvr>
    <a:masterClrMapping/>
  </p:clrMapOvr>
  <p:transition advTm="508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42" presetClass="path" presetSubtype="0" accel="50000" fill="remove" nodeType="afterEffect">
                                  <p:stCondLst>
                                    <p:cond delay="11000"/>
                                  </p:stCondLst>
                                  <p:childTnLst>
                                    <p:animMotion origin="layout" path="M 4.16667E-6 4.83811E-6 L 4.16667E-6 1.18015 " pathEditMode="relative" rAng="0" ptsTypes="AA">
                                      <p:cBhvr>
                                        <p:cTn id="9" dur="2000" fill="hold"/>
                                        <p:tgtEl>
                                          <p:spTgt spid="2053"/>
                                        </p:tgtEl>
                                        <p:attrNameLst>
                                          <p:attrName>ppt_x</p:attrName>
                                          <p:attrName>ppt_y</p:attrName>
                                        </p:attrNameLst>
                                      </p:cBhvr>
                                      <p:rCtr x="0" y="590"/>
                                    </p:animMotion>
                                  </p:childTnLst>
                                </p:cTn>
                              </p:par>
                            </p:childTnLst>
                          </p:cTn>
                        </p:par>
                        <p:par>
                          <p:cTn id="10" fill="hold">
                            <p:stCondLst>
                              <p:cond delay="13000"/>
                            </p:stCondLst>
                            <p:childTnLst>
                              <p:par>
                                <p:cTn id="11" presetID="42" presetClass="path" presetSubtype="0" accel="50000" fill="remove" nodeType="afterEffect">
                                  <p:stCondLst>
                                    <p:cond delay="2000"/>
                                  </p:stCondLst>
                                  <p:childTnLst>
                                    <p:animMotion origin="layout" path="M 1.94444E-6 -4.46809E-6 L 1.94444E-6 1.21161 " pathEditMode="relative" rAng="0" ptsTypes="AA">
                                      <p:cBhvr>
                                        <p:cTn id="12" dur="2000" fill="hold"/>
                                        <p:tgtEl>
                                          <p:spTgt spid="15"/>
                                        </p:tgtEl>
                                        <p:attrNameLst>
                                          <p:attrName>ppt_x</p:attrName>
                                          <p:attrName>ppt_y</p:attrName>
                                        </p:attrNameLst>
                                      </p:cBhvr>
                                      <p:rCtr x="0" y="606"/>
                                    </p:animMotion>
                                  </p:childTnLst>
                                </p:cTn>
                              </p:par>
                            </p:childTnLst>
                          </p:cTn>
                        </p:par>
                        <p:par>
                          <p:cTn id="13" fill="hold">
                            <p:stCondLst>
                              <p:cond delay="17000"/>
                            </p:stCondLst>
                            <p:childTnLst>
                              <p:par>
                                <p:cTn id="14" presetID="42" presetClass="path" presetSubtype="0" accel="50000" fill="remove" nodeType="afterEffect">
                                  <p:stCondLst>
                                    <p:cond delay="1500"/>
                                  </p:stCondLst>
                                  <p:childTnLst>
                                    <p:animMotion origin="layout" path="M -4.72222E-6 -3.63552E-6 L -4.72222E-6 1.22271 " pathEditMode="relative" rAng="0" ptsTypes="AA">
                                      <p:cBhvr>
                                        <p:cTn id="15" dur="2000" fill="hold"/>
                                        <p:tgtEl>
                                          <p:spTgt spid="14"/>
                                        </p:tgtEl>
                                        <p:attrNameLst>
                                          <p:attrName>ppt_x</p:attrName>
                                          <p:attrName>ppt_y</p:attrName>
                                        </p:attrNameLst>
                                      </p:cBhvr>
                                      <p:rCtr x="0" y="611"/>
                                    </p:animMotion>
                                  </p:childTnLst>
                                </p:cTn>
                              </p:par>
                            </p:childTnLst>
                          </p:cTn>
                        </p:par>
                        <p:par>
                          <p:cTn id="16" fill="hold">
                            <p:stCondLst>
                              <p:cond delay="20500"/>
                            </p:stCondLst>
                            <p:childTnLst>
                              <p:par>
                                <p:cTn id="17" presetID="42" presetClass="path" presetSubtype="0" accel="50000" fill="remove" nodeType="afterEffect">
                                  <p:stCondLst>
                                    <p:cond delay="2000"/>
                                  </p:stCondLst>
                                  <p:childTnLst>
                                    <p:animMotion origin="layout" path="M 4.16667E-6 4.83811E-6 L 4.16667E-6 1.18015 " pathEditMode="relative" rAng="0" ptsTypes="AA">
                                      <p:cBhvr>
                                        <p:cTn id="18" dur="2000" fill="hold"/>
                                        <p:tgtEl>
                                          <p:spTgt spid="16"/>
                                        </p:tgtEl>
                                        <p:attrNameLst>
                                          <p:attrName>ppt_x</p:attrName>
                                          <p:attrName>ppt_y</p:attrName>
                                        </p:attrNameLst>
                                      </p:cBhvr>
                                      <p:rCtr x="0" y="590"/>
                                    </p:animMotion>
                                  </p:childTnLst>
                                </p:cTn>
                              </p:par>
                            </p:childTnLst>
                          </p:cTn>
                        </p:par>
                        <p:par>
                          <p:cTn id="19" fill="hold">
                            <p:stCondLst>
                              <p:cond delay="24500"/>
                            </p:stCondLst>
                            <p:childTnLst>
                              <p:par>
                                <p:cTn id="20" presetID="42" presetClass="path" presetSubtype="0" accel="50000" fill="remove" nodeType="afterEffect">
                                  <p:stCondLst>
                                    <p:cond delay="1000"/>
                                  </p:stCondLst>
                                  <p:childTnLst>
                                    <p:animMotion origin="layout" path="M -4.72222E-6 -3.63552E-6 L -4.72222E-6 1.22271 " pathEditMode="relative" rAng="0" ptsTypes="AA">
                                      <p:cBhvr>
                                        <p:cTn id="21" dur="2000" fill="hold"/>
                                        <p:tgtEl>
                                          <p:spTgt spid="17"/>
                                        </p:tgtEl>
                                        <p:attrNameLst>
                                          <p:attrName>ppt_x</p:attrName>
                                          <p:attrName>ppt_y</p:attrName>
                                        </p:attrNameLst>
                                      </p:cBhvr>
                                      <p:rCtr x="0" y="611"/>
                                    </p:animMotion>
                                  </p:childTnLst>
                                </p:cTn>
                              </p:par>
                            </p:childTnLst>
                          </p:cTn>
                        </p:par>
                        <p:par>
                          <p:cTn id="22" fill="hold">
                            <p:stCondLst>
                              <p:cond delay="27500"/>
                            </p:stCondLst>
                            <p:childTnLst>
                              <p:par>
                                <p:cTn id="23" presetID="42" presetClass="path" presetSubtype="0" accel="50000" decel="50000" fill="hold" nodeType="afterEffect">
                                  <p:stCondLst>
                                    <p:cond delay="1500"/>
                                  </p:stCondLst>
                                  <p:childTnLst>
                                    <p:animMotion origin="layout" path="M 4.16667E-6 4.83811E-6 L 4.16667E-6 1.22456 " pathEditMode="relative" rAng="0" ptsTypes="AA">
                                      <p:cBhvr>
                                        <p:cTn id="24" dur="2000" fill="hold"/>
                                        <p:tgtEl>
                                          <p:spTgt spid="2053"/>
                                        </p:tgtEl>
                                        <p:attrNameLst>
                                          <p:attrName>ppt_x</p:attrName>
                                          <p:attrName>ppt_y</p:attrName>
                                        </p:attrNameLst>
                                      </p:cBhvr>
                                      <p:rCtr x="0" y="612"/>
                                    </p:animMotion>
                                  </p:childTnLst>
                                </p:cTn>
                              </p:par>
                            </p:childTnLst>
                          </p:cTn>
                        </p:par>
                        <p:par>
                          <p:cTn id="25" fill="hold">
                            <p:stCondLst>
                              <p:cond delay="31000"/>
                            </p:stCondLst>
                            <p:childTnLst>
                              <p:par>
                                <p:cTn id="26" presetID="42" presetClass="path" presetSubtype="0" accel="50000" decel="50000" fill="hold" nodeType="afterEffect">
                                  <p:stCondLst>
                                    <p:cond delay="2000"/>
                                  </p:stCondLst>
                                  <p:childTnLst>
                                    <p:animMotion origin="layout" path="M 3.33333E-6 1.01758E-6 L 3.33333E-6 1.25139 " pathEditMode="relative" rAng="0" ptsTypes="AA">
                                      <p:cBhvr>
                                        <p:cTn id="27" dur="2000" fill="hold"/>
                                        <p:tgtEl>
                                          <p:spTgt spid="15"/>
                                        </p:tgtEl>
                                        <p:attrNameLst>
                                          <p:attrName>ppt_x</p:attrName>
                                          <p:attrName>ppt_y</p:attrName>
                                        </p:attrNameLst>
                                      </p:cBhvr>
                                      <p:rCtr x="0" y="626"/>
                                    </p:animMotion>
                                  </p:childTnLst>
                                </p:cTn>
                              </p:par>
                            </p:childTnLst>
                          </p:cTn>
                        </p:par>
                        <p:par>
                          <p:cTn id="28" fill="hold">
                            <p:stCondLst>
                              <p:cond delay="35000"/>
                            </p:stCondLst>
                            <p:childTnLst>
                              <p:par>
                                <p:cTn id="29" presetID="42" presetClass="path" presetSubtype="0" accel="50000" decel="50000" fill="hold" nodeType="afterEffect">
                                  <p:stCondLst>
                                    <p:cond delay="1500"/>
                                  </p:stCondLst>
                                  <p:childTnLst>
                                    <p:animMotion origin="layout" path="M 1.94444E-6 3.86679E-6 L 1.94444E-6 1.25601 " pathEditMode="relative" rAng="0" ptsTypes="AA">
                                      <p:cBhvr>
                                        <p:cTn id="30" dur="2000" fill="hold"/>
                                        <p:tgtEl>
                                          <p:spTgt spid="14"/>
                                        </p:tgtEl>
                                        <p:attrNameLst>
                                          <p:attrName>ppt_x</p:attrName>
                                          <p:attrName>ppt_y</p:attrName>
                                        </p:attrNameLst>
                                      </p:cBhvr>
                                      <p:rCtr x="0" y="628"/>
                                    </p:animMotion>
                                  </p:childTnLst>
                                </p:cTn>
                              </p:par>
                            </p:childTnLst>
                          </p:cTn>
                        </p:par>
                        <p:par>
                          <p:cTn id="31" fill="hold">
                            <p:stCondLst>
                              <p:cond delay="38500"/>
                            </p:stCondLst>
                            <p:childTnLst>
                              <p:par>
                                <p:cTn id="32" presetID="42" presetClass="path" presetSubtype="0" accel="50000" decel="50000" fill="hold" nodeType="afterEffect">
                                  <p:stCondLst>
                                    <p:cond delay="2000"/>
                                  </p:stCondLst>
                                  <p:childTnLst>
                                    <p:animMotion origin="layout" path="M -1.38889E-6 4.69935E-6 L -1.38889E-6 1.26711 " pathEditMode="relative" rAng="0" ptsTypes="AA">
                                      <p:cBhvr>
                                        <p:cTn id="33" dur="2000" fill="hold"/>
                                        <p:tgtEl>
                                          <p:spTgt spid="17"/>
                                        </p:tgtEl>
                                        <p:attrNameLst>
                                          <p:attrName>ppt_x</p:attrName>
                                          <p:attrName>ppt_y</p:attrName>
                                        </p:attrNameLst>
                                      </p:cBhvr>
                                      <p:rCtr x="0" y="633"/>
                                    </p:animMotion>
                                  </p:childTnLst>
                                </p:cTn>
                              </p:par>
                            </p:childTnLst>
                          </p:cTn>
                        </p:par>
                        <p:par>
                          <p:cTn id="34" fill="hold">
                            <p:stCondLst>
                              <p:cond delay="42500"/>
                            </p:stCondLst>
                            <p:childTnLst>
                              <p:par>
                                <p:cTn id="35" presetID="42" presetClass="path" presetSubtype="0" accel="50000" decel="50000" fill="hold" nodeType="afterEffect">
                                  <p:stCondLst>
                                    <p:cond delay="2500"/>
                                  </p:stCondLst>
                                  <p:childTnLst>
                                    <p:animMotion origin="layout" path="M 8.33333E-7 4.83811E-6 L 8.33333E-7 1.21345 " pathEditMode="relative" rAng="0" ptsTypes="AA">
                                      <p:cBhvr>
                                        <p:cTn id="36" dur="2000" fill="hold"/>
                                        <p:tgtEl>
                                          <p:spTgt spid="16"/>
                                        </p:tgtEl>
                                        <p:attrNameLst>
                                          <p:attrName>ppt_x</p:attrName>
                                          <p:attrName>ppt_y</p:attrName>
                                        </p:attrNameLst>
                                      </p:cBhvr>
                                      <p:rCtr x="0" y="607"/>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sp>
        <p:nvSpPr>
          <p:cNvPr id="8" name="Rectangle 7"/>
          <p:cNvSpPr/>
          <p:nvPr/>
        </p:nvSpPr>
        <p:spPr>
          <a:xfrm>
            <a:off x="-16933" y="0"/>
            <a:ext cx="9313333" cy="4601260"/>
          </a:xfrm>
          <a:prstGeom prst="rect">
            <a:avLst/>
          </a:prstGeom>
        </p:spPr>
        <p:txBody>
          <a:bodyPr wrap="square">
            <a:spAutoFit/>
          </a:bodyPr>
          <a:lstStyle/>
          <a:p>
            <a:pPr algn="ctr"/>
            <a:r>
              <a:rPr lang="en-US" sz="55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demonic realm interferes </a:t>
            </a:r>
            <a:r>
              <a:rPr lang="en-US" sz="5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with every aspect of the Church:</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Evangelism, 	Missions,  Intercession, 	Worship,</a:t>
            </a:r>
            <a:b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Charity, etc.</a:t>
            </a:r>
            <a:endPar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Rectangle 6"/>
          <p:cNvSpPr/>
          <p:nvPr/>
        </p:nvSpPr>
        <p:spPr>
          <a:xfrm>
            <a:off x="0" y="4473476"/>
            <a:ext cx="9144000" cy="2308324"/>
          </a:xfrm>
          <a:prstGeom prst="rect">
            <a:avLst/>
          </a:prstGeom>
        </p:spPr>
        <p:txBody>
          <a:bodyPr wrap="square">
            <a:spAutoFit/>
          </a:bodyPr>
          <a:lstStyle/>
          <a:p>
            <a:pPr algn="ctr"/>
            <a:r>
              <a:rPr 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&amp; it causes worldwide havoc &amp; devastation.</a:t>
            </a:r>
          </a:p>
        </p:txBody>
      </p:sp>
      <p:grpSp>
        <p:nvGrpSpPr>
          <p:cNvPr id="9" name="Group 8"/>
          <p:cNvGrpSpPr/>
          <p:nvPr/>
        </p:nvGrpSpPr>
        <p:grpSpPr>
          <a:xfrm>
            <a:off x="152400" y="152400"/>
            <a:ext cx="8839200" cy="2667000"/>
            <a:chOff x="-1828800" y="685800"/>
            <a:chExt cx="10896600" cy="3352800"/>
          </a:xfrm>
        </p:grpSpPr>
        <p:pic>
          <p:nvPicPr>
            <p:cNvPr id="1026" name="Picture 2"/>
            <p:cNvPicPr>
              <a:picLocks noChangeAspect="1" noChangeArrowheads="1"/>
            </p:cNvPicPr>
            <p:nvPr/>
          </p:nvPicPr>
          <p:blipFill>
            <a:blip r:embed="rId6" cstate="print"/>
            <a:srcRect/>
            <a:stretch>
              <a:fillRect/>
            </a:stretch>
          </p:blipFill>
          <p:spPr bwMode="auto">
            <a:xfrm>
              <a:off x="2209800" y="685800"/>
              <a:ext cx="4362450" cy="3322888"/>
            </a:xfrm>
            <a:prstGeom prst="rect">
              <a:avLst/>
            </a:prstGeom>
            <a:noFill/>
            <a:ln w="9525">
              <a:noFill/>
              <a:miter lim="800000"/>
              <a:headEnd/>
              <a:tailEnd/>
            </a:ln>
            <a:effectLst>
              <a:softEdge rad="12700"/>
            </a:effectLst>
          </p:spPr>
        </p:pic>
        <p:pic>
          <p:nvPicPr>
            <p:cNvPr id="1027" name="Picture 3"/>
            <p:cNvPicPr>
              <a:picLocks noChangeAspect="1" noChangeArrowheads="1"/>
            </p:cNvPicPr>
            <p:nvPr/>
          </p:nvPicPr>
          <p:blipFill>
            <a:blip r:embed="rId7" cstate="print"/>
            <a:srcRect/>
            <a:stretch>
              <a:fillRect/>
            </a:stretch>
          </p:blipFill>
          <p:spPr bwMode="auto">
            <a:xfrm>
              <a:off x="6553200" y="685800"/>
              <a:ext cx="2514600" cy="3344333"/>
            </a:xfrm>
            <a:prstGeom prst="rect">
              <a:avLst/>
            </a:prstGeom>
            <a:noFill/>
            <a:ln w="9525">
              <a:noFill/>
              <a:miter lim="800000"/>
              <a:headEnd/>
              <a:tailEnd/>
            </a:ln>
            <a:effectLst>
              <a:softEdge rad="12700"/>
            </a:effectLst>
          </p:spPr>
        </p:pic>
        <p:pic>
          <p:nvPicPr>
            <p:cNvPr id="1028" name="Picture 4"/>
            <p:cNvPicPr>
              <a:picLocks noChangeAspect="1" noChangeArrowheads="1"/>
            </p:cNvPicPr>
            <p:nvPr/>
          </p:nvPicPr>
          <p:blipFill>
            <a:blip r:embed="rId8" cstate="print"/>
            <a:srcRect/>
            <a:stretch>
              <a:fillRect/>
            </a:stretch>
          </p:blipFill>
          <p:spPr bwMode="auto">
            <a:xfrm>
              <a:off x="-1828800" y="685800"/>
              <a:ext cx="4088780" cy="3352800"/>
            </a:xfrm>
            <a:prstGeom prst="rect">
              <a:avLst/>
            </a:prstGeom>
            <a:noFill/>
            <a:ln w="9525">
              <a:noFill/>
              <a:miter lim="800000"/>
              <a:headEnd/>
              <a:tailEnd/>
            </a:ln>
            <a:effectLst>
              <a:softEdge rad="63500"/>
            </a:effectLst>
          </p:spPr>
        </p:pic>
      </p:grpSp>
      <p:pic>
        <p:nvPicPr>
          <p:cNvPr id="14" name="Warfare_Summary.pptx286-5.wav">
            <a:hlinkClick r:id="" action="ppaction://media"/>
          </p:cNvPr>
          <p:cNvPicPr>
            <a:picLocks noRot="1" noChangeAspect="1"/>
          </p:cNvPicPr>
          <p:nvPr>
            <a:audioFile r:link="rId2"/>
          </p:nvPr>
        </p:nvPicPr>
        <p:blipFill>
          <a:blip r:embed="rId9" cstate="print"/>
          <a:stretch>
            <a:fillRect/>
          </a:stretch>
        </p:blipFill>
        <p:spPr>
          <a:xfrm>
            <a:off x="8748713" y="6462713"/>
            <a:ext cx="304800" cy="304800"/>
          </a:xfrm>
          <a:prstGeom prst="rect">
            <a:avLst/>
          </a:prstGeom>
        </p:spPr>
      </p:pic>
    </p:spTree>
    <p:custDataLst>
      <p:tags r:id="rId1"/>
    </p:custDataLst>
  </p:cSld>
  <p:clrMapOvr>
    <a:masterClrMapping/>
  </p:clrMapOvr>
  <p:transition advTm="339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0" presetClass="exit" presetSubtype="0" fill="hold" grpId="0" nodeType="withEffect">
                                  <p:stCondLst>
                                    <p:cond delay="0"/>
                                  </p:stCondLst>
                                  <p:childTnLst>
                                    <p:animEffect transition="out" filter="fad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8"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l="-3000" r="-3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752600" y="-1"/>
            <a:ext cx="6019800" cy="6858001"/>
          </a:xfrm>
          <a:prstGeom prst="rect">
            <a:avLst/>
          </a:prstGeom>
          <a:noFill/>
          <a:ln w="9525">
            <a:noFill/>
            <a:miter lim="800000"/>
            <a:headEnd/>
            <a:tailEnd/>
          </a:ln>
          <a:effectLst>
            <a:softEdge rad="63500"/>
          </a:effectLst>
        </p:spPr>
      </p:pic>
      <p:sp>
        <p:nvSpPr>
          <p:cNvPr id="4" name="Rectangle 3"/>
          <p:cNvSpPr/>
          <p:nvPr/>
        </p:nvSpPr>
        <p:spPr>
          <a:xfrm>
            <a:off x="-228600" y="328937"/>
            <a:ext cx="9601200" cy="218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ts val="8000"/>
              </a:lnSpc>
            </a:pPr>
            <a:r>
              <a:rPr lang="en-US" sz="11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r>
              <a:rPr lang="en-US" sz="11500" b="1" spc="50" baseline="3000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a:t>
            </a:r>
            <a:r>
              <a:rPr lang="en-US" sz="11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bind up</a:t>
            </a:r>
            <a:br>
              <a:rPr lang="en-US" sz="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Strong Man</a:t>
            </a:r>
          </a:p>
        </p:txBody>
      </p:sp>
      <p:pic>
        <p:nvPicPr>
          <p:cNvPr id="6" name="Warfare_Summary.pptx272-2.wav">
            <a:hlinkClick r:id="" action="ppaction://media"/>
          </p:cNvPr>
          <p:cNvPicPr>
            <a:picLocks noRot="1" noChangeAspect="1"/>
          </p:cNvPicPr>
          <p:nvPr>
            <a:audioFile r:link="rId1"/>
          </p:nvPr>
        </p:nvPicPr>
        <p:blipFill>
          <a:blip r:embed="rId6" cstate="print"/>
          <a:stretch>
            <a:fillRect/>
          </a:stretch>
        </p:blipFill>
        <p:spPr>
          <a:xfrm>
            <a:off x="8748713" y="6462713"/>
            <a:ext cx="304800" cy="304800"/>
          </a:xfrm>
          <a:prstGeom prst="rect">
            <a:avLst/>
          </a:prstGeom>
        </p:spPr>
      </p:pic>
    </p:spTree>
  </p:cSld>
  <p:clrMapOvr>
    <a:masterClrMapping/>
  </p:clrMapOvr>
  <p:transition advTm="276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6" cstate="print">
            <a:clrChange>
              <a:clrFrom>
                <a:srgbClr val="FFFFFF"/>
              </a:clrFrom>
              <a:clrTo>
                <a:srgbClr val="FFFFFF">
                  <a:alpha val="0"/>
                </a:srgbClr>
              </a:clrTo>
            </a:clrChange>
            <a:lum bright="-40000" contrast="-40000"/>
          </a:blip>
          <a:srcRect/>
          <a:stretch>
            <a:fillRect/>
          </a:stretch>
        </p:blipFill>
        <p:spPr bwMode="auto">
          <a:xfrm>
            <a:off x="3276601" y="601851"/>
            <a:ext cx="5867400" cy="6256149"/>
          </a:xfrm>
          <a:prstGeom prst="rect">
            <a:avLst/>
          </a:prstGeom>
          <a:noFill/>
          <a:ln w="9525">
            <a:noFill/>
            <a:miter lim="800000"/>
            <a:headEnd/>
            <a:tailEnd/>
          </a:ln>
          <a:effectLst>
            <a:softEdge rad="12700"/>
          </a:effectLst>
        </p:spPr>
      </p:pic>
      <p:sp>
        <p:nvSpPr>
          <p:cNvPr id="4" name="Rectangle 3"/>
          <p:cNvSpPr/>
          <p:nvPr/>
        </p:nvSpPr>
        <p:spPr>
          <a:xfrm>
            <a:off x="0" y="152400"/>
            <a:ext cx="8991600" cy="1990288"/>
          </a:xfrm>
          <a:prstGeom prst="rect">
            <a:avLst/>
          </a:prstGeom>
          <a:noFill/>
        </p:spPr>
        <p:txBody>
          <a:bodyPr wrap="square" lIns="91440" tIns="45720" rIns="91440" bIns="45720">
            <a:spAutoFit/>
          </a:bodyPr>
          <a:lstStyle/>
          <a:p>
            <a:pPr algn="ctr">
              <a:lnSpc>
                <a:spcPts val="7400"/>
              </a:lnSpc>
            </a:pPr>
            <a:r>
              <a:rPr lang="en-US" sz="85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Nighttime Prayer is</a:t>
            </a: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very Strategic </a:t>
            </a:r>
          </a:p>
        </p:txBody>
      </p:sp>
      <p:pic>
        <p:nvPicPr>
          <p:cNvPr id="1029"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487744" y="2667000"/>
            <a:ext cx="5454854" cy="4038600"/>
          </a:xfrm>
          <a:prstGeom prst="rect">
            <a:avLst/>
          </a:prstGeom>
          <a:noFill/>
          <a:ln w="9525">
            <a:noFill/>
            <a:miter lim="800000"/>
            <a:headEnd/>
            <a:tailEnd/>
          </a:ln>
          <a:effectLst>
            <a:softEdge rad="63500"/>
          </a:effectLst>
        </p:spPr>
      </p:pic>
      <p:sp>
        <p:nvSpPr>
          <p:cNvPr id="7" name="Rectangle 6"/>
          <p:cNvSpPr/>
          <p:nvPr/>
        </p:nvSpPr>
        <p:spPr>
          <a:xfrm>
            <a:off x="0" y="1905000"/>
            <a:ext cx="3688421" cy="390876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Jesus said,</a:t>
            </a:r>
            <a:b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“While we were sleeping, my enemy planted his seeds.”   </a:t>
            </a:r>
            <a:endPar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Warfare_Summary.pptx271-3.wav">
            <a:hlinkClick r:id="" action="ppaction://media"/>
          </p:cNvPr>
          <p:cNvPicPr>
            <a:picLocks noRot="1" noChangeAspect="1"/>
          </p:cNvPicPr>
          <p:nvPr>
            <a:audioFile r:link="rId2"/>
          </p:nvPr>
        </p:nvPicPr>
        <p:blipFill>
          <a:blip r:embed="rId8" cstate="print"/>
          <a:stretch>
            <a:fillRect/>
          </a:stretch>
        </p:blipFill>
        <p:spPr>
          <a:xfrm>
            <a:off x="8748713" y="6462713"/>
            <a:ext cx="304800" cy="304800"/>
          </a:xfrm>
          <a:prstGeom prst="rect">
            <a:avLst/>
          </a:prstGeom>
        </p:spPr>
      </p:pic>
    </p:spTree>
    <p:custDataLst>
      <p:tags r:id="rId1"/>
    </p:custDataLst>
  </p:cSld>
  <p:clrMapOvr>
    <a:masterClrMapping/>
  </p:clrMapOvr>
  <p:transition advTm="449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3000"/>
                                        <p:tgtEl>
                                          <p:spTgt spid="2052"/>
                                        </p:tgtEl>
                                      </p:cBhvr>
                                    </p:animEffect>
                                  </p:childTnLst>
                                </p:cTn>
                              </p:par>
                              <p:par>
                                <p:cTn id="12" presetID="10" presetClass="exit" presetSubtype="0" fill="hold" nodeType="withEffect">
                                  <p:stCondLst>
                                    <p:cond delay="0"/>
                                  </p:stCondLst>
                                  <p:childTnLst>
                                    <p:animEffect transition="out" filter="fade">
                                      <p:cBhvr>
                                        <p:cTn id="13" dur="3000"/>
                                        <p:tgtEl>
                                          <p:spTgt spid="1029"/>
                                        </p:tgtEl>
                                      </p:cBhvr>
                                    </p:animEffect>
                                    <p:set>
                                      <p:cBhvr>
                                        <p:cTn id="14" dur="1" fill="hold">
                                          <p:stCondLst>
                                            <p:cond delay="2999"/>
                                          </p:stCondLst>
                                        </p:cTn>
                                        <p:tgtEl>
                                          <p:spTgt spid="10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4" cstate="print"/>
          <a:srcRect l="19837" t="1515" r="35261" b="3455"/>
          <a:stretch>
            <a:fillRect/>
          </a:stretch>
        </p:blipFill>
        <p:spPr bwMode="auto">
          <a:xfrm>
            <a:off x="-23325" y="0"/>
            <a:ext cx="9167325" cy="6857999"/>
          </a:xfrm>
          <a:prstGeom prst="rect">
            <a:avLst/>
          </a:prstGeom>
          <a:noFill/>
          <a:ln w="9525">
            <a:noFill/>
            <a:miter lim="800000"/>
            <a:headEnd/>
            <a:tailEnd/>
          </a:ln>
        </p:spPr>
      </p:pic>
      <p:sp>
        <p:nvSpPr>
          <p:cNvPr id="4" name="Rectangle 3"/>
          <p:cNvSpPr/>
          <p:nvPr/>
        </p:nvSpPr>
        <p:spPr>
          <a:xfrm>
            <a:off x="205029" y="-152400"/>
            <a:ext cx="8405571" cy="1323439"/>
          </a:xfrm>
          <a:prstGeom prst="rect">
            <a:avLst/>
          </a:prstGeom>
          <a:noFill/>
        </p:spPr>
        <p:txBody>
          <a:bodyPr wrap="none" lIns="91440" tIns="45720" rIns="91440" bIns="45720">
            <a:spAutoFit/>
          </a:bodyPr>
          <a:lstStyle/>
          <a:p>
            <a:pPr algn="ctr"/>
            <a:r>
              <a:rPr lang="en-US" sz="8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Praying Continually</a:t>
            </a:r>
          </a:p>
        </p:txBody>
      </p:sp>
      <p:sp>
        <p:nvSpPr>
          <p:cNvPr id="8" name="Rectangle 7"/>
          <p:cNvSpPr/>
          <p:nvPr/>
        </p:nvSpPr>
        <p:spPr>
          <a:xfrm>
            <a:off x="4572000" y="1600200"/>
            <a:ext cx="4572000" cy="4154984"/>
          </a:xfrm>
          <a:prstGeom prst="rect">
            <a:avLst/>
          </a:prstGeom>
          <a:noFill/>
        </p:spPr>
        <p:txBody>
          <a:bodyPr wrap="square" lIns="91440" tIns="45720" rIns="91440" bIns="45720">
            <a:spAutoFit/>
          </a:bodyPr>
          <a:lstStyle/>
          <a:p>
            <a:pPr algn="ct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For successful warfare, we will need to pray continually for several hours, without giving up. </a:t>
            </a:r>
            <a:endPar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7" name="Warfare_Summary.pptx277-1.wav">
            <a:hlinkClick r:id="" action="ppaction://media"/>
          </p:cNvPr>
          <p:cNvPicPr>
            <a:picLocks noRot="1" noChangeAspect="1"/>
          </p:cNvPicPr>
          <p:nvPr>
            <a:audioFile r:link="rId1"/>
          </p:nvPr>
        </p:nvPicPr>
        <p:blipFill>
          <a:blip r:embed="rId5" cstate="print"/>
          <a:stretch>
            <a:fillRect/>
          </a:stretch>
        </p:blipFill>
        <p:spPr>
          <a:xfrm>
            <a:off x="8748713" y="6462713"/>
            <a:ext cx="304800" cy="304800"/>
          </a:xfrm>
          <a:prstGeom prst="rect">
            <a:avLst/>
          </a:prstGeom>
        </p:spPr>
      </p:pic>
    </p:spTree>
  </p:cSld>
  <p:clrMapOvr>
    <a:masterClrMapping/>
  </p:clrMapOvr>
  <p:transition advTm="350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5" cstate="print"/>
          <a:srcRect l="20287" r="1835" b="1712"/>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3791028" y="0"/>
            <a:ext cx="5387437" cy="1107996"/>
          </a:xfrm>
          <a:prstGeom prst="rect">
            <a:avLst/>
          </a:prstGeom>
          <a:noFill/>
        </p:spPr>
        <p:txBody>
          <a:bodyPr wrap="none" lIns="91440" tIns="45720" rIns="91440" bIns="45720">
            <a:spAutoFit/>
          </a:bodyPr>
          <a:lstStyle/>
          <a:p>
            <a:pPr algn="ctr"/>
            <a:r>
              <a:rPr lang="en-US" sz="6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Break-Through</a:t>
            </a:r>
          </a:p>
        </p:txBody>
      </p:sp>
      <p:pic>
        <p:nvPicPr>
          <p:cNvPr id="1029" name="Picture 5"/>
          <p:cNvPicPr>
            <a:picLocks noChangeAspect="1" noChangeArrowheads="1"/>
          </p:cNvPicPr>
          <p:nvPr/>
        </p:nvPicPr>
        <p:blipFill>
          <a:blip r:embed="rId6" cstate="print">
            <a:clrChange>
              <a:clrFrom>
                <a:srgbClr val="FFFFFF"/>
              </a:clrFrom>
              <a:clrTo>
                <a:srgbClr val="FFFFFF">
                  <a:alpha val="0"/>
                </a:srgbClr>
              </a:clrTo>
            </a:clrChange>
            <a:lum bright="-100000"/>
          </a:blip>
          <a:srcRect/>
          <a:stretch>
            <a:fillRect/>
          </a:stretch>
        </p:blipFill>
        <p:spPr bwMode="auto">
          <a:xfrm>
            <a:off x="304801" y="5638800"/>
            <a:ext cx="637654" cy="1219200"/>
          </a:xfrm>
          <a:prstGeom prst="rect">
            <a:avLst/>
          </a:prstGeom>
          <a:noFill/>
          <a:ln w="9525">
            <a:noFill/>
            <a:miter lim="800000"/>
            <a:headEnd/>
            <a:tailEnd/>
          </a:ln>
        </p:spPr>
      </p:pic>
      <p:pic>
        <p:nvPicPr>
          <p:cNvPr id="9" name="Picture 5"/>
          <p:cNvPicPr>
            <a:picLocks noChangeAspect="1" noChangeArrowheads="1"/>
          </p:cNvPicPr>
          <p:nvPr/>
        </p:nvPicPr>
        <p:blipFill>
          <a:blip r:embed="rId7" cstate="print">
            <a:clrChange>
              <a:clrFrom>
                <a:srgbClr val="FFFFFF"/>
              </a:clrFrom>
              <a:clrTo>
                <a:srgbClr val="FFFFFF">
                  <a:alpha val="0"/>
                </a:srgbClr>
              </a:clrTo>
            </a:clrChange>
            <a:lum bright="-100000"/>
          </a:blip>
          <a:srcRect/>
          <a:stretch>
            <a:fillRect/>
          </a:stretch>
        </p:blipFill>
        <p:spPr bwMode="auto">
          <a:xfrm flipH="1">
            <a:off x="2618851" y="5867400"/>
            <a:ext cx="581547" cy="990600"/>
          </a:xfrm>
          <a:prstGeom prst="rect">
            <a:avLst/>
          </a:prstGeom>
          <a:noFill/>
          <a:ln w="9525">
            <a:noFill/>
            <a:miter lim="800000"/>
            <a:headEnd/>
            <a:tailEnd/>
          </a:ln>
        </p:spPr>
      </p:pic>
      <p:pic>
        <p:nvPicPr>
          <p:cNvPr id="10" name="Picture 5"/>
          <p:cNvPicPr>
            <a:picLocks noChangeAspect="1" noChangeArrowheads="1"/>
          </p:cNvPicPr>
          <p:nvPr/>
        </p:nvPicPr>
        <p:blipFill>
          <a:blip r:embed="rId8" cstate="print">
            <a:clrChange>
              <a:clrFrom>
                <a:srgbClr val="FFFFFF"/>
              </a:clrFrom>
              <a:clrTo>
                <a:srgbClr val="FFFFFF">
                  <a:alpha val="0"/>
                </a:srgbClr>
              </a:clrTo>
            </a:clrChange>
            <a:lum bright="-100000"/>
          </a:blip>
          <a:srcRect/>
          <a:stretch>
            <a:fillRect/>
          </a:stretch>
        </p:blipFill>
        <p:spPr bwMode="auto">
          <a:xfrm flipH="1">
            <a:off x="7696198" y="5867400"/>
            <a:ext cx="685801" cy="990600"/>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clrChange>
              <a:clrFrom>
                <a:srgbClr val="FFFFFF"/>
              </a:clrFrom>
              <a:clrTo>
                <a:srgbClr val="FFFFFF">
                  <a:alpha val="0"/>
                </a:srgbClr>
              </a:clrTo>
            </a:clrChange>
            <a:lum bright="-100000"/>
          </a:blip>
          <a:srcRect/>
          <a:stretch>
            <a:fillRect/>
          </a:stretch>
        </p:blipFill>
        <p:spPr bwMode="auto">
          <a:xfrm>
            <a:off x="5257800" y="5638800"/>
            <a:ext cx="637654" cy="1219200"/>
          </a:xfrm>
          <a:prstGeom prst="rect">
            <a:avLst/>
          </a:prstGeom>
          <a:noFill/>
          <a:ln w="9525">
            <a:noFill/>
            <a:miter lim="800000"/>
            <a:headEnd/>
            <a:tailEnd/>
          </a:ln>
        </p:spPr>
      </p:pic>
      <p:pic>
        <p:nvPicPr>
          <p:cNvPr id="12" name="Warfare_Summary.pptx299-3.wav">
            <a:hlinkClick r:id="" action="ppaction://media"/>
          </p:cNvPr>
          <p:cNvPicPr>
            <a:picLocks noRot="1" noChangeAspect="1"/>
          </p:cNvPicPr>
          <p:nvPr>
            <a:audioFile r:link="rId2"/>
          </p:nvPr>
        </p:nvPicPr>
        <p:blipFill>
          <a:blip r:embed="rId9" cstate="print"/>
          <a:stretch>
            <a:fillRect/>
          </a:stretch>
        </p:blipFill>
        <p:spPr>
          <a:xfrm>
            <a:off x="8748713" y="6462713"/>
            <a:ext cx="304800" cy="304800"/>
          </a:xfrm>
          <a:prstGeom prst="rect">
            <a:avLst/>
          </a:prstGeom>
        </p:spPr>
      </p:pic>
    </p:spTree>
    <p:custDataLst>
      <p:tags r:id="rId1"/>
    </p:custDataLst>
  </p:cSld>
  <p:clrMapOvr>
    <a:masterClrMapping/>
  </p:clrMapOvr>
  <p:transition advTm="620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3.33333E-6 2.22222E-6 L 3.33333E-6 -0.48334 " pathEditMode="relative" rAng="0" ptsTypes="AA">
                                      <p:cBhvr>
                                        <p:cTn id="10" dur="3000" fill="hold"/>
                                        <p:tgtEl>
                                          <p:spTgt spid="10"/>
                                        </p:tgtEl>
                                        <p:attrNameLst>
                                          <p:attrName>ppt_x</p:attrName>
                                          <p:attrName>ppt_y</p:attrName>
                                        </p:attrNameLst>
                                      </p:cBhvr>
                                      <p:rCtr x="0" y="-242"/>
                                    </p:animMotion>
                                  </p:childTnLst>
                                </p:cTn>
                              </p:par>
                            </p:childTnLst>
                          </p:cTn>
                        </p:par>
                        <p:par>
                          <p:cTn id="11" fill="hold">
                            <p:stCondLst>
                              <p:cond delay="3000"/>
                            </p:stCondLst>
                            <p:childTnLst>
                              <p:par>
                                <p:cTn id="12" presetID="64" presetClass="path" presetSubtype="0" accel="50000" decel="50000" fill="hold" nodeType="afterEffect">
                                  <p:stCondLst>
                                    <p:cond delay="0"/>
                                  </p:stCondLst>
                                  <p:childTnLst>
                                    <p:animMotion origin="layout" path="M 8.33333E-7 2.22222E-6 L 8.33333E-7 -0.53889 " pathEditMode="relative" rAng="0" ptsTypes="AA">
                                      <p:cBhvr>
                                        <p:cTn id="13" dur="3000" fill="hold"/>
                                        <p:tgtEl>
                                          <p:spTgt spid="9"/>
                                        </p:tgtEl>
                                        <p:attrNameLst>
                                          <p:attrName>ppt_x</p:attrName>
                                          <p:attrName>ppt_y</p:attrName>
                                        </p:attrNameLst>
                                      </p:cBhvr>
                                      <p:rCtr x="0" y="-269"/>
                                    </p:animMotion>
                                  </p:childTnLst>
                                </p:cTn>
                              </p:par>
                            </p:childTnLst>
                          </p:cTn>
                        </p:par>
                        <p:par>
                          <p:cTn id="14" fill="hold">
                            <p:stCondLst>
                              <p:cond delay="6000"/>
                            </p:stCondLst>
                            <p:childTnLst>
                              <p:par>
                                <p:cTn id="15" presetID="64" presetClass="path" presetSubtype="0" accel="50000" decel="50000" fill="hold" nodeType="afterEffect">
                                  <p:stCondLst>
                                    <p:cond delay="0"/>
                                  </p:stCondLst>
                                  <p:childTnLst>
                                    <p:animMotion origin="layout" path="M 4.16667E-6 -1.11111E-6 L 4.16667E-6 -0.36667 " pathEditMode="relative" rAng="0" ptsTypes="AA">
                                      <p:cBhvr>
                                        <p:cTn id="16" dur="2000" fill="hold"/>
                                        <p:tgtEl>
                                          <p:spTgt spid="11"/>
                                        </p:tgtEl>
                                        <p:attrNameLst>
                                          <p:attrName>ppt_x</p:attrName>
                                          <p:attrName>ppt_y</p:attrName>
                                        </p:attrNameLst>
                                      </p:cBhvr>
                                      <p:rCtr x="0" y="-183"/>
                                    </p:animMotion>
                                  </p:childTnLst>
                                </p:cTn>
                              </p:par>
                            </p:childTnLst>
                          </p:cTn>
                        </p:par>
                        <p:par>
                          <p:cTn id="17" fill="hold">
                            <p:stCondLst>
                              <p:cond delay="8000"/>
                            </p:stCondLst>
                            <p:childTnLst>
                              <p:par>
                                <p:cTn id="18" presetID="64" presetClass="path" presetSubtype="0" accel="50000" decel="50000" fill="hold" nodeType="afterEffect">
                                  <p:stCondLst>
                                    <p:cond delay="0"/>
                                  </p:stCondLst>
                                  <p:childTnLst>
                                    <p:animMotion origin="layout" path="M 8.33333E-7 -1.11111E-6 L 8.33333E-7 -0.4 " pathEditMode="relative" rAng="0" ptsTypes="AA">
                                      <p:cBhvr>
                                        <p:cTn id="19" dur="3000" fill="hold"/>
                                        <p:tgtEl>
                                          <p:spTgt spid="1029"/>
                                        </p:tgtEl>
                                        <p:attrNameLst>
                                          <p:attrName>ppt_x</p:attrName>
                                          <p:attrName>ppt_y</p:attrName>
                                        </p:attrNameLst>
                                      </p:cBhvr>
                                      <p:rCtr x="0" y="-200"/>
                                    </p:animMotion>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nodeType="clickEffect">
                                  <p:stCondLst>
                                    <p:cond delay="0"/>
                                  </p:stCondLst>
                                  <p:childTnLst>
                                    <p:animMotion origin="layout" path="M 8.33333E-7 -0.53889 L 8.33333E-7 -0.83889 " pathEditMode="relative" rAng="0" ptsTypes="AA">
                                      <p:cBhvr>
                                        <p:cTn id="23" dur="5000" fill="hold"/>
                                        <p:tgtEl>
                                          <p:spTgt spid="9"/>
                                        </p:tgtEl>
                                        <p:attrNameLst>
                                          <p:attrName>ppt_x</p:attrName>
                                          <p:attrName>ppt_y</p:attrName>
                                        </p:attrNameLst>
                                      </p:cBhvr>
                                      <p:rCtr x="0" y="-150"/>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8.33333E-7 -0.4 L 8.33333E-7 -1.11111E-6 " pathEditMode="relative" rAng="0" ptsTypes="AA">
                                      <p:cBhvr>
                                        <p:cTn id="27" dur="5000" fill="hold"/>
                                        <p:tgtEl>
                                          <p:spTgt spid="1029"/>
                                        </p:tgtEl>
                                        <p:attrNameLst>
                                          <p:attrName>ppt_x</p:attrName>
                                          <p:attrName>ppt_y</p:attrName>
                                        </p:attrNameLst>
                                      </p:cBhvr>
                                      <p:rCtr x="0" y="200"/>
                                    </p:animMotion>
                                  </p:childTnLst>
                                </p:cTn>
                              </p:par>
                            </p:childTnLst>
                          </p:cTn>
                        </p:par>
                        <p:par>
                          <p:cTn id="28" fill="hold">
                            <p:stCondLst>
                              <p:cond delay="5000"/>
                            </p:stCondLst>
                            <p:childTnLst>
                              <p:par>
                                <p:cTn id="29" presetID="42" presetClass="path" presetSubtype="0" accel="50000" decel="50000" fill="hold" nodeType="afterEffect">
                                  <p:stCondLst>
                                    <p:cond delay="0"/>
                                  </p:stCondLst>
                                  <p:childTnLst>
                                    <p:animMotion origin="layout" path="M 3.33333E-6 -0.48334 L 3.33333E-6 0.00555 " pathEditMode="relative" rAng="0" ptsTypes="AA">
                                      <p:cBhvr>
                                        <p:cTn id="30" dur="5000" fill="hold"/>
                                        <p:tgtEl>
                                          <p:spTgt spid="10"/>
                                        </p:tgtEl>
                                        <p:attrNameLst>
                                          <p:attrName>ppt_x</p:attrName>
                                          <p:attrName>ppt_y</p:attrName>
                                        </p:attrNameLst>
                                      </p:cBhvr>
                                      <p:rCtr x="0" y="244"/>
                                    </p:animMotion>
                                  </p:childTnLst>
                                </p:cTn>
                              </p:par>
                            </p:childTnLst>
                          </p:cTn>
                        </p:par>
                        <p:par>
                          <p:cTn id="31" fill="hold">
                            <p:stCondLst>
                              <p:cond delay="10000"/>
                            </p:stCondLst>
                            <p:childTnLst>
                              <p:par>
                                <p:cTn id="32" presetID="42" presetClass="path" presetSubtype="0" accel="50000" decel="50000" fill="hold" nodeType="afterEffect">
                                  <p:stCondLst>
                                    <p:cond delay="0"/>
                                  </p:stCondLst>
                                  <p:childTnLst>
                                    <p:animMotion origin="layout" path="M 4.16667E-6 -0.36667 L 4.16667E-6 0.02222 " pathEditMode="relative" rAng="0" ptsTypes="AA">
                                      <p:cBhvr>
                                        <p:cTn id="33" dur="5000" fill="hold"/>
                                        <p:tgtEl>
                                          <p:spTgt spid="11"/>
                                        </p:tgtEl>
                                        <p:attrNameLst>
                                          <p:attrName>ppt_x</p:attrName>
                                          <p:attrName>ppt_y</p:attrName>
                                        </p:attrNameLst>
                                      </p:cBhvr>
                                      <p:rCtr x="0" y="194"/>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4"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9998282">
            <a:off x="4272232" y="739236"/>
            <a:ext cx="513587" cy="1161962"/>
          </a:xfrm>
          <a:prstGeom prst="rect">
            <a:avLst/>
          </a:prstGeom>
          <a:noFill/>
          <a:ln w="9525">
            <a:noFill/>
            <a:miter lim="800000"/>
            <a:headEnd/>
            <a:tailEnd/>
          </a:ln>
          <a:effectLst>
            <a:softEdge rad="31750"/>
          </a:effectLst>
        </p:spPr>
      </p:pic>
      <p:pic>
        <p:nvPicPr>
          <p:cNvPr id="7"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9998282">
            <a:off x="4653231" y="663036"/>
            <a:ext cx="513587" cy="1161962"/>
          </a:xfrm>
          <a:prstGeom prst="rect">
            <a:avLst/>
          </a:prstGeom>
          <a:noFill/>
          <a:ln w="9525">
            <a:noFill/>
            <a:miter lim="800000"/>
            <a:headEnd/>
            <a:tailEnd/>
          </a:ln>
          <a:effectLst>
            <a:softEdge rad="31750"/>
          </a:effectLst>
        </p:spPr>
      </p:pic>
      <p:pic>
        <p:nvPicPr>
          <p:cNvPr id="8"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9998282">
            <a:off x="4272232" y="1196436"/>
            <a:ext cx="513587" cy="1161962"/>
          </a:xfrm>
          <a:prstGeom prst="rect">
            <a:avLst/>
          </a:prstGeom>
          <a:noFill/>
          <a:ln w="9525">
            <a:noFill/>
            <a:miter lim="800000"/>
            <a:headEnd/>
            <a:tailEnd/>
          </a:ln>
          <a:effectLst>
            <a:softEdge rad="31750"/>
          </a:effectLst>
        </p:spPr>
      </p:pic>
      <p:pic>
        <p:nvPicPr>
          <p:cNvPr id="9"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419600" y="2209800"/>
            <a:ext cx="452169" cy="1023007"/>
          </a:xfrm>
          <a:prstGeom prst="rect">
            <a:avLst/>
          </a:prstGeom>
          <a:noFill/>
          <a:ln w="9525">
            <a:noFill/>
            <a:miter lim="800000"/>
            <a:headEnd/>
            <a:tailEnd/>
          </a:ln>
          <a:effectLst>
            <a:softEdge rad="31750"/>
          </a:effectLst>
        </p:spPr>
      </p:pic>
      <p:pic>
        <p:nvPicPr>
          <p:cNvPr id="10"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191000" y="2209800"/>
            <a:ext cx="452169" cy="1023007"/>
          </a:xfrm>
          <a:prstGeom prst="rect">
            <a:avLst/>
          </a:prstGeom>
          <a:noFill/>
          <a:ln w="9525">
            <a:noFill/>
            <a:miter lim="800000"/>
            <a:headEnd/>
            <a:tailEnd/>
          </a:ln>
          <a:effectLst>
            <a:softEdge rad="31750"/>
          </a:effectLst>
        </p:spPr>
      </p:pic>
      <p:pic>
        <p:nvPicPr>
          <p:cNvPr id="11"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343400" y="2514600"/>
            <a:ext cx="452169" cy="1023007"/>
          </a:xfrm>
          <a:prstGeom prst="rect">
            <a:avLst/>
          </a:prstGeom>
          <a:noFill/>
          <a:ln w="9525">
            <a:noFill/>
            <a:miter lim="800000"/>
            <a:headEnd/>
            <a:tailEnd/>
          </a:ln>
          <a:effectLst>
            <a:softEdge rad="31750"/>
          </a:effectLst>
        </p:spPr>
      </p:pic>
      <p:pic>
        <p:nvPicPr>
          <p:cNvPr id="12"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800000">
            <a:off x="4111662" y="806513"/>
            <a:ext cx="452169" cy="1023007"/>
          </a:xfrm>
          <a:prstGeom prst="rect">
            <a:avLst/>
          </a:prstGeom>
          <a:noFill/>
          <a:ln w="9525">
            <a:noFill/>
            <a:miter lim="800000"/>
            <a:headEnd/>
            <a:tailEnd/>
          </a:ln>
          <a:effectLst>
            <a:softEdge rad="31750"/>
          </a:effectLst>
        </p:spPr>
      </p:pic>
      <p:pic>
        <p:nvPicPr>
          <p:cNvPr id="13"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800000">
            <a:off x="4111662" y="501714"/>
            <a:ext cx="452169" cy="1023007"/>
          </a:xfrm>
          <a:prstGeom prst="rect">
            <a:avLst/>
          </a:prstGeom>
          <a:noFill/>
          <a:ln w="9525">
            <a:noFill/>
            <a:miter lim="800000"/>
            <a:headEnd/>
            <a:tailEnd/>
          </a:ln>
          <a:effectLst>
            <a:softEdge rad="31750"/>
          </a:effectLst>
        </p:spPr>
      </p:pic>
      <p:pic>
        <p:nvPicPr>
          <p:cNvPr id="14"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800000">
            <a:off x="4264062" y="1111314"/>
            <a:ext cx="452169" cy="1023007"/>
          </a:xfrm>
          <a:prstGeom prst="rect">
            <a:avLst/>
          </a:prstGeom>
          <a:noFill/>
          <a:ln w="9525">
            <a:noFill/>
            <a:miter lim="800000"/>
            <a:headEnd/>
            <a:tailEnd/>
          </a:ln>
          <a:effectLst>
            <a:softEdge rad="31750"/>
          </a:effectLst>
        </p:spPr>
      </p:pic>
      <p:pic>
        <p:nvPicPr>
          <p:cNvPr id="1028" name="Picture 4"/>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291667" y="0"/>
            <a:ext cx="2674800" cy="4114800"/>
          </a:xfrm>
          <a:prstGeom prst="rect">
            <a:avLst/>
          </a:prstGeom>
          <a:noFill/>
          <a:ln w="9525">
            <a:noFill/>
            <a:miter lim="800000"/>
            <a:headEnd/>
            <a:tailEnd/>
          </a:ln>
          <a:effectLst>
            <a:softEdge rad="31750"/>
          </a:effectLst>
        </p:spPr>
      </p:pic>
      <p:pic>
        <p:nvPicPr>
          <p:cNvPr id="16" name="Picture 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6199" y="3573128"/>
            <a:ext cx="2362200" cy="3362695"/>
          </a:xfrm>
          <a:prstGeom prst="rect">
            <a:avLst/>
          </a:prstGeom>
          <a:noFill/>
          <a:ln w="9525">
            <a:noFill/>
            <a:miter lim="800000"/>
            <a:headEnd/>
            <a:tailEnd/>
          </a:ln>
          <a:effectLst>
            <a:softEdge rad="63500"/>
          </a:effectLst>
        </p:spPr>
      </p:pic>
      <p:pic>
        <p:nvPicPr>
          <p:cNvPr id="3" name="Picture 2"/>
          <p:cNvPicPr>
            <a:picLocks noChangeAspect="1" noChangeArrowheads="1"/>
          </p:cNvPicPr>
          <p:nvPr/>
        </p:nvPicPr>
        <p:blipFill>
          <a:blip r:embed="rId10" cstate="print">
            <a:clrChange>
              <a:clrFrom>
                <a:srgbClr val="FFFFFF"/>
              </a:clrFrom>
              <a:clrTo>
                <a:srgbClr val="FFFFFF">
                  <a:alpha val="0"/>
                </a:srgbClr>
              </a:clrTo>
            </a:clrChange>
            <a:lum bright="20000"/>
          </a:blip>
          <a:srcRect l="20022" t="13724" r="19042"/>
          <a:stretch>
            <a:fillRect/>
          </a:stretch>
        </p:blipFill>
        <p:spPr bwMode="auto">
          <a:xfrm>
            <a:off x="5562600" y="0"/>
            <a:ext cx="3581400" cy="3859598"/>
          </a:xfrm>
          <a:prstGeom prst="rect">
            <a:avLst/>
          </a:prstGeom>
          <a:noFill/>
          <a:ln w="9525">
            <a:noFill/>
            <a:miter lim="800000"/>
            <a:headEnd/>
            <a:tailEnd/>
          </a:ln>
          <a:effectLst>
            <a:softEdge rad="31750"/>
          </a:effectLst>
        </p:spPr>
      </p:pic>
      <p:pic>
        <p:nvPicPr>
          <p:cNvPr id="20" name="Warfare_Summary.pptx295-4.wav">
            <a:hlinkClick r:id="" action="ppaction://media"/>
          </p:cNvPr>
          <p:cNvPicPr>
            <a:picLocks noRot="1" noChangeAspect="1"/>
          </p:cNvPicPr>
          <p:nvPr>
            <a:audioFile r:link="rId2"/>
          </p:nvPr>
        </p:nvPicPr>
        <p:blipFill>
          <a:blip r:embed="rId11" cstate="print"/>
          <a:stretch>
            <a:fillRect/>
          </a:stretch>
        </p:blipFill>
        <p:spPr>
          <a:xfrm>
            <a:off x="8748713" y="6462713"/>
            <a:ext cx="304800" cy="304800"/>
          </a:xfrm>
          <a:prstGeom prst="rect">
            <a:avLst/>
          </a:prstGeom>
        </p:spPr>
      </p:pic>
    </p:spTree>
    <p:custDataLst>
      <p:tags r:id="rId1"/>
    </p:custDataLst>
  </p:cSld>
  <p:clrMapOvr>
    <a:masterClrMapping/>
  </p:clrMapOvr>
  <p:transition advTm="868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8.33333E-7 4.45987E-6 C 0.0026 0.01387 0.00729 0.03354 0.01528 0.04186 C 0.01979 0.05251 0.02795 0.05598 0.03385 0.06523 C 0.03455 0.068 0.0349 0.07101 0.03559 0.07379 C 0.03594 0.07541 0.03663 0.07818 0.03663 0.07841 C 0.03767 0.10247 0.0368 0.14249 0.05486 0.1522 C 0.05781 0.15683 0.06024 0.15776 0.06319 0.16238 C 0.0651 0.17164 0.06302 0.18112 0.06146 0.18991 C 0.06059 0.19292 0.05937 0.1987 0.05937 0.19893 C 0.05972 0.20703 0.05955 0.21512 0.06042 0.22345 C 0.06076 0.22762 0.06441 0.23317 0.06597 0.23641 C 0.07083 0.24566 0.07604 0.25422 0.08246 0.26116 C 0.08403 0.26416 0.08559 0.26671 0.08698 0.26972 C 0.08889 0.27365 0.08976 0.27966 0.0908 0.28429 C 0.09028 0.29771 0.08906 0.31043 0.0908 0.32338 C 0.09149 0.32778 0.09358 0.32824 0.09531 0.33078 C 0.10347 0.34166 0.1151 0.34836 0.12118 0.36271 C 0.12135 0.37127 0.12153 0.38006 0.12187 0.38885 C 0.12257 0.40388 0.12257 0.41013 0.12483 0.42216 C 0.12535 0.42516 0.125 0.4291 0.12639 0.43095 C 0.13264 0.43719 0.13924 0.44182 0.14601 0.44691 C 0.15 0.45963 0.14826 0.45153 0.1467 0.47721 C 0.14618 0.48693 0.14496 0.50636 0.14496 0.50659 C 0.14531 0.51584 0.14549 0.52579 0.14601 0.53527 C 0.1474 0.56211 0.16667 0.5746 0.1809 0.58038 C 0.18889 0.59935 0.18403 0.62641 0.18628 0.64862 C 0.18715 0.65556 0.18924 0.66921 0.19288 0.67453 C 0.19427 0.67684 0.19635 0.67846 0.19826 0.68054 C 0.19913 0.68147 0.20087 0.68332 0.20087 0.68355 C 0.20451 0.70529 0.21424 0.72264 0.22222 0.74138 C 0.225 0.74786 0.22674 0.76914 0.22847 0.7777 C 0.23055 0.78741 0.2316 0.80175 0.23802 0.80684 " pathEditMode="relative" rAng="0" ptsTypes="fffffffffffffffffffffffffffffffA">
                                      <p:cBhvr>
                                        <p:cTn id="10" dur="2000" fill="hold"/>
                                        <p:tgtEl>
                                          <p:spTgt spid="7"/>
                                        </p:tgtEl>
                                        <p:attrNameLst>
                                          <p:attrName>ppt_x</p:attrName>
                                          <p:attrName>ppt_y</p:attrName>
                                        </p:attrNameLst>
                                      </p:cBhvr>
                                      <p:rCtr x="119" y="403"/>
                                    </p:animMotion>
                                  </p:childTnLst>
                                </p:cTn>
                              </p:par>
                            </p:childTnLst>
                          </p:cTn>
                        </p:par>
                        <p:par>
                          <p:cTn id="11" fill="hold">
                            <p:stCondLst>
                              <p:cond delay="2000"/>
                            </p:stCondLst>
                            <p:childTnLst>
                              <p:par>
                                <p:cTn id="12" presetID="0" presetClass="path" presetSubtype="0" accel="50000" decel="50000" fill="hold" nodeType="afterEffect">
                                  <p:stCondLst>
                                    <p:cond delay="0"/>
                                  </p:stCondLst>
                                  <p:childTnLst>
                                    <p:animMotion origin="layout" path="M 5.55556E-7 1.11034E-6 C -0.00608 0.00231 -0.0099 0.0074 -0.01528 0.01087 C -0.01702 0.01319 -0.0191 0.01457 -0.02066 0.01689 C -0.02205 0.01897 -0.02431 0.02406 -0.02431 0.02406 C -0.02466 0.02522 -0.02466 0.0266 -0.02518 0.02776 C -0.0257 0.02869 -0.02674 0.02915 -0.02709 0.03007 C -0.02987 0.03748 -0.02882 0.0458 -0.03247 0.05297 C -0.03403 0.05922 -0.0349 0.06431 -0.03785 0.06963 C -0.03976 0.07819 -0.04497 0.08628 -0.04862 0.09369 C -0.04896 0.09484 -0.04931 0.09623 -0.04948 0.09739 C -0.04983 0.10016 -0.04983 0.10294 -0.05035 0.10572 C -0.05261 0.11774 -0.05174 0.10687 -0.05313 0.11543 C -0.054 0.12075 -0.05382 0.12723 -0.05591 0.13209 C -0.06112 0.14435 -0.06789 0.15244 -0.07744 0.15846 C -0.07796 0.15938 -0.07848 0.16031 -0.07917 0.161 C -0.08004 0.16193 -0.08125 0.16239 -0.08195 0.16331 C -0.08438 0.16655 -0.08803 0.17696 -0.08924 0.18136 C -0.09098 0.18807 -0.0908 0.19662 -0.09375 0.20287 C -0.09792 0.21189 -0.10556 0.21652 -0.1099 0.22577 C -0.1106 0.23641 -0.1106 0.24636 -0.11441 0.25584 C -0.11806 0.27504 -0.13612 0.2954 -0.14688 0.30858 C -0.14827 0.3146 -0.14671 0.32038 -0.14584 0.32663 C -0.14827 0.34051 -0.15521 0.35022 -0.16129 0.36132 C -0.16285 0.3678 -0.16476 0.37497 -0.16754 0.38052 C -0.16893 0.38677 -0.17257 0.39348 -0.17657 0.39741 C -0.1783 0.39903 -0.18021 0.40065 -0.18195 0.40227 C -0.18282 0.40296 -0.18473 0.40458 -0.18473 0.40458 C -0.18664 0.41222 -0.18664 0.41476 -0.18473 0.42262 C -0.18646 0.43766 -0.1981 0.44807 -0.20816 0.45385 C -0.21285 0.4601 -0.21875 0.46449 -0.22344 0.47074 C -0.22691 0.48439 -0.23612 0.49757 -0.24497 0.50544 C -0.24636 0.51122 -0.24966 0.51793 -0.254 0.51978 C -0.25643 0.52302 -0.25695 0.52556 -0.26042 0.52695 C -0.26841 0.53852 -0.28438 0.54777 -0.2882 0.56304 C -0.28855 0.56859 -0.28855 0.57437 -0.28924 0.57992 C -0.28994 0.58501 -0.29566 0.58987 -0.2981 0.59311 C -0.30469 0.6019 -0.31112 0.61393 -0.3198 0.61948 C -0.3224 0.62387 -0.32448 0.62711 -0.32796 0.63035 C -0.32917 0.63336 -0.33125 0.63567 -0.33247 0.63868 C -0.33334 0.64099 -0.33421 0.64585 -0.33421 0.64585 C -0.33282 0.65325 -0.33386 0.65765 -0.33959 0.66019 C -0.3441 0.66459 -0.34948 0.67106 -0.35487 0.67338 C -0.36164 0.6824 -0.36945 0.68911 -0.3757 0.69859 C -0.38403 0.71108 -0.3783 0.70067 -0.38473 0.71316 C -0.38525 0.71432 -0.38646 0.71663 -0.38646 0.71663 C -0.39011 0.7319 -0.3875 0.71872 -0.38924 0.74671 C -0.38941 0.74902 -0.38976 0.75156 -0.39011 0.75388 C -0.39063 0.75642 -0.39185 0.76105 -0.39185 0.76105 C -0.39289 0.76914 -0.39393 0.77909 -0.39723 0.78626 C -0.39914 0.79042 -0.40226 0.79343 -0.40452 0.79713 C -0.41025 0.80662 -0.41563 0.81656 -0.42153 0.82605 " pathEditMode="relative" ptsTypes="ffffffffffffffffffffffffffffffffffffffffffffffffffA">
                                      <p:cBhvr>
                                        <p:cTn id="13" dur="3000" fill="hold"/>
                                        <p:tgtEl>
                                          <p:spTgt spid="13"/>
                                        </p:tgtEl>
                                        <p:attrNameLst>
                                          <p:attrName>ppt_x</p:attrName>
                                          <p:attrName>ppt_y</p:attrName>
                                        </p:attrNameLst>
                                      </p:cBhvr>
                                    </p:animMotion>
                                  </p:childTnLst>
                                </p:cTn>
                              </p:par>
                            </p:childTnLst>
                          </p:cTn>
                        </p:par>
                        <p:par>
                          <p:cTn id="14" fill="hold">
                            <p:stCondLst>
                              <p:cond delay="5000"/>
                            </p:stCondLst>
                            <p:childTnLst>
                              <p:par>
                                <p:cTn id="15" presetID="0" presetClass="path" presetSubtype="0" accel="50000" decel="50000" fill="hold" nodeType="afterEffect">
                                  <p:stCondLst>
                                    <p:cond delay="0"/>
                                  </p:stCondLst>
                                  <p:childTnLst>
                                    <p:animMotion origin="layout" path="M -0.0224 -3.9232E-6 C -0.02414 0.00278 -0.02587 0.00556 -0.02778 0.00833 C -0.02865 0.00972 -0.03039 0.0125 -0.03039 0.01273 C -0.02778 0.02129 -0.02587 0.02314 -0.01459 0.02915 C -0.01059 0.03725 -0.01407 0.0428 -0.025 0.04858 C -0.02587 0.04997 -0.02639 0.05136 -0.02778 0.05275 C -0.029 0.05413 -0.0316 0.05529 -0.03299 0.05691 C -0.03525 0.05968 -0.0382 0.06524 -0.0382 0.06547 C -0.03334 0.07287 -0.02639 0.07958 -0.0224 0.08744 C -0.02587 0.09878 -0.03559 0.10872 -0.04358 0.11937 C -0.04046 0.12399 -0.03611 0.12723 -0.03299 0.13186 C -0.03386 0.13787 -0.03334 0.14389 -0.03559 0.1499 C -0.03611 0.15152 -0.03959 0.15244 -0.0408 0.15406 C -0.04306 0.15684 -0.04618 0.16239 -0.04618 0.16262 C -0.04046 0.18645 -0.04879 0.1654 -0.0382 0.17766 C -0.03611 0.18043 -0.03299 0.18599 -0.03299 0.18622 C -0.03386 0.18922 -0.03421 0.19246 -0.03559 0.1957 C -0.03698 0.19848 -0.0408 0.20403 -0.0408 0.20426 C -0.04271 0.21976 -0.03785 0.22531 -0.05139 0.23595 C -0.05226 0.24243 -0.05105 0.24914 -0.054 0.25538 C -0.05539 0.25862 -0.06111 0.26093 -0.06459 0.26371 C -0.06632 0.2651 -0.06997 0.26787 -0.06997 0.2681 C -0.06771 0.28268 -0.06511 0.28638 -0.06997 0.30118 C -0.06997 0.30141 -0.07657 0.31159 -0.07778 0.31367 C -0.07865 0.31506 -0.08039 0.31784 -0.08039 0.31807 C -0.0783 0.33426 -0.07292 0.34768 -0.08299 0.36364 C -0.08091 0.37336 -0.08299 0.37336 -0.07518 0.3803 C -0.07205 0.38307 -0.06806 0.38585 -0.06459 0.38862 C -0.06285 0.39001 -0.05938 0.39279 -0.05938 0.39302 C -0.06025 0.3951 -0.06059 0.39741 -0.06198 0.39973 C -0.06337 0.4025 -0.06719 0.40805 -0.06719 0.40829 C -0.06511 0.41962 -0.06806 0.41962 -0.05938 0.42748 C -0.05625 0.43026 -0.05226 0.43304 -0.04879 0.43581 C -0.04705 0.4372 -0.04358 0.43998 -0.04358 0.44021 C -0.04705 0.4527 -0.04445 0.44668 -0.05139 0.45802 C -0.05226 0.45941 -0.054 0.46218 -0.054 0.46241 C -0.04653 0.47421 -0.00834 0.48485 0.0092 0.49411 C 0.01458 0.5022 0.01093 0.49434 0.0092 0.50243 C 0.0052 0.51978 0.01007 0.52742 -0.01719 0.53713 C -0.02066 0.53991 -0.02552 0.54222 -0.02778 0.54546 C -0.02952 0.54823 -0.03299 0.55379 -0.03299 0.55402 C -0.03039 0.56096 -0.03125 0.56373 -0.0198 0.56767 C -0.0158 0.57391 -0.01719 0.57044 -0.01719 0.57877 " pathEditMode="relative" rAng="0" ptsTypes="ffffffffffffffffffffffffffffffffffffffffffA">
                                      <p:cBhvr>
                                        <p:cTn id="16" dur="2000" fill="hold"/>
                                        <p:tgtEl>
                                          <p:spTgt spid="10"/>
                                        </p:tgtEl>
                                        <p:attrNameLst>
                                          <p:attrName>ppt_x</p:attrName>
                                          <p:attrName>ppt_y</p:attrName>
                                        </p:attrNameLst>
                                      </p:cBhvr>
                                      <p:rCtr x="-12" y="289"/>
                                    </p:animMotion>
                                  </p:childTnLst>
                                </p:cTn>
                              </p:par>
                            </p:childTnLst>
                          </p:cTn>
                        </p:par>
                        <p:par>
                          <p:cTn id="17" fill="hold">
                            <p:stCondLst>
                              <p:cond delay="7000"/>
                            </p:stCondLst>
                            <p:childTnLst>
                              <p:par>
                                <p:cTn id="18" presetID="0" presetClass="path" presetSubtype="0" accel="50000" decel="50000" fill="hold" nodeType="afterEffect">
                                  <p:stCondLst>
                                    <p:cond delay="0"/>
                                  </p:stCondLst>
                                  <p:childTnLst>
                                    <p:animMotion origin="layout" path="M 4.44444E-6 3.70113E-6 C -0.00226 0.00393 -0.00417 0.0074 -0.00695 0.01064 C -0.00816 0.01596 -0.01094 0.01943 -0.01355 0.02382 C -0.01493 0.02914 -0.01702 0.03423 -0.01841 0.03955 C -0.01806 0.05089 -0.0165 0.06615 -0.01841 0.07795 C -0.0191 0.08258 -0.02952 0.09067 -0.03282 0.09484 C -0.0349 0.10247 -0.0375 0.11149 -0.04046 0.11866 C -0.04358 0.13902 -0.05053 0.15822 -0.05955 0.17511 C -0.06181 0.18343 -0.06077 0.17996 -0.0625 0.18598 C -0.06389 0.19616 -0.06216 0.20495 -0.05955 0.21466 C -0.06007 0.2223 -0.05834 0.23109 -0.06146 0.23756 C -0.06511 0.2452 -0.07257 0.25676 -0.07796 0.26278 C -0.07848 0.2644 -0.07882 0.26625 -0.07969 0.26763 C -0.08056 0.26879 -0.08178 0.26879 -0.08247 0.26995 C -0.08386 0.27203 -0.08438 0.27481 -0.08542 0.27712 C -0.08473 0.29239 -0.08264 0.30627 -0.08455 0.32153 C -0.08507 0.32639 -0.08907 0.32963 -0.09115 0.33356 C -0.1 0.34883 -0.11372 0.35901 -0.12101 0.37566 C -0.12379 0.38214 -0.12466 0.38931 -0.12674 0.39602 C -0.13039 0.40805 -0.13507 0.42262 -0.14202 0.4321 C -0.14375 0.43835 -0.14948 0.44205 -0.15261 0.4476 C -0.15643 0.45454 -0.16112 0.46102 -0.16511 0.46796 C -0.16789 0.47929 -0.16476 0.49017 -0.16997 0.50034 C -0.17309 0.5133 -0.18351 0.52278 -0.19098 0.53157 C -0.19167 0.53296 -0.19202 0.53527 -0.19289 0.5362 C -0.19358 0.53712 -0.19514 0.53666 -0.19584 0.53759 C -0.19688 0.53874 -0.19705 0.54106 -0.19775 0.54244 C -0.19827 0.54337 -0.19896 0.54406 -0.19983 0.54476 C -0.20191 0.55332 -0.20365 0.55147 -0.19862 0.55332 C -0.19428 0.55887 -0.19653 0.5554 -0.19202 0.56419 C -0.1915 0.56511 -0.19011 0.56743 -0.19011 0.56743 C -0.19046 0.5709 -0.19046 0.57413 -0.19098 0.57737 C -0.19306 0.58801 -0.20504 0.59865 -0.21303 0.60259 C -0.21893 0.6093 -0.22622 0.61346 -0.23316 0.61809 C -0.23803 0.62132 -0.24202 0.62618 -0.24671 0.63011 C -0.25296 0.63497 -0.25973 0.6396 -0.26598 0.64446 C -0.2691 0.6507 -0.26928 0.65463 -0.26598 0.66134 C -0.26372 0.67129 -0.26528 0.68933 -0.27171 0.69743 C -0.27327 0.70344 -0.27917 0.71709 -0.28316 0.7201 C -0.28455 0.72588 -0.28629 0.72658 -0.28785 0.73328 C -0.28837 0.73444 -0.28889 0.73698 -0.28889 0.73722 C -0.28837 0.74924 -0.28629 0.76174 -0.28785 0.77423 C -0.28907 0.78279 -0.29184 0.79158 -0.29462 0.79944 C -0.29601 0.80337 -0.29931 0.81054 -0.29931 0.81494 " pathEditMode="relative" rAng="0" ptsTypes="fffffffffffffffffffffffffffffffffffffffffffA">
                                      <p:cBhvr>
                                        <p:cTn id="19" dur="3000" fill="hold"/>
                                        <p:tgtEl>
                                          <p:spTgt spid="12"/>
                                        </p:tgtEl>
                                        <p:attrNameLst>
                                          <p:attrName>ppt_x</p:attrName>
                                          <p:attrName>ppt_y</p:attrName>
                                        </p:attrNameLst>
                                      </p:cBhvr>
                                      <p:rCtr x="-150" y="407"/>
                                    </p:animMotion>
                                  </p:childTnLst>
                                </p:cTn>
                              </p:par>
                            </p:childTnLst>
                          </p:cTn>
                        </p:par>
                        <p:par>
                          <p:cTn id="20" fill="hold">
                            <p:stCondLst>
                              <p:cond delay="10000"/>
                            </p:stCondLst>
                            <p:childTnLst>
                              <p:par>
                                <p:cTn id="21" presetID="0" presetClass="path" presetSubtype="0" accel="50000" decel="50000" fill="hold" nodeType="afterEffect">
                                  <p:stCondLst>
                                    <p:cond delay="0"/>
                                  </p:stCondLst>
                                  <p:childTnLst>
                                    <p:animMotion origin="layout" path="M -2.5E-6 6.56951E-7 C 0.00591 0.02059 0.00382 0.0458 0.01511 0.06361 C 0.02032 0.07194 0.02431 0.07379 0.03125 0.07934 C 0.03334 0.08096 0.03525 0.08258 0.03698 0.0842 C 0.03785 0.08489 0.03976 0.08651 0.03976 0.08674 C 0.03907 0.09854 0.03785 0.10849 0.03611 0.12005 C 0.03646 0.12769 0.03629 0.13532 0.03698 0.14296 C 0.03785 0.15267 0.04219 0.15522 0.04532 0.16331 C 0.04879 0.17141 0.05278 0.17927 0.05608 0.18737 C 0.05747 0.19477 0.06025 0.20194 0.0625 0.20888 C 0.06407 0.21328 0.06407 0.21698 0.06632 0.22091 C 0.07032 0.23618 0.08438 0.23317 0.09479 0.2341 C 0.09757 0.23525 0.10035 0.23664 0.1033 0.2378 C 0.10712 0.24242 0.10903 0.24682 0.11181 0.25214 C 0.11337 0.25769 0.11632 0.26278 0.11841 0.26787 C 0.12188 0.27573 0.12587 0.28591 0.13073 0.29285 C 0.13663 0.30187 0.14688 0.30742 0.15538 0.31089 C 0.1599 0.31968 0.15816 0.31552 0.16129 0.32292 C 0.16389 0.33773 0.16736 0.36572 0.18004 0.37104 C 0.18455 0.37636 0.1915 0.37728 0.19722 0.38052 C 0.20764 0.38654 0.21337 0.38885 0.22188 0.39857 C 0.22795 0.41453 0.21927 0.39301 0.22657 0.40689 C 0.22709 0.40805 0.22691 0.40944 0.22761 0.41059 C 0.23264 0.42123 0.24358 0.43026 0.25313 0.43211 C 0.25938 0.43558 0.26632 0.4365 0.27292 0.43812 C 0.2816 0.44252 0.26563 0.43465 0.28334 0.44067 C 0.28455 0.44113 0.28507 0.44252 0.28611 0.44298 C 0.28889 0.44437 0.29202 0.4446 0.29479 0.44552 C 0.29705 0.4483 0.30035 0.45501 0.30035 0.45524 C 0.30469 0.47374 0.3125 0.49294 0.32327 0.50636 C 0.32674 0.51099 0.32986 0.51492 0.33455 0.51723 C 0.33646 0.51839 0.33837 0.51908 0.34028 0.51978 C 0.34115 0.52024 0.34323 0.52093 0.34323 0.52093 C 0.34427 0.5251 0.34532 0.52741 0.34792 0.53042 C 0.3507 0.54198 0.34601 0.52579 0.35174 0.53782 C 0.35243 0.53898 0.35191 0.54129 0.35261 0.54245 C 0.35469 0.54661 0.35782 0.54985 0.36007 0.55332 C 0.36389 0.55933 0.37014 0.56188 0.37431 0.56789 C 0.37882 0.58478 0.39132 0.59496 0.39896 0.60976 C 0.40139 0.61948 0.40382 0.62873 0.40764 0.63752 C 0.41007 0.64284 0.41111 0.64839 0.41511 0.65186 C 0.41667 0.65764 0.41997 0.66227 0.42275 0.66759 C 0.42726 0.67569 0.42917 0.68633 0.4342 0.69396 C 0.43854 0.70044 0.4441 0.70391 0.44844 0.71062 C 0.45139 0.71547 0.45521 0.72241 0.45972 0.72519 C 0.46146 0.72635 0.46354 0.72681 0.46528 0.7275 C 0.46632 0.72797 0.46823 0.72866 0.46823 0.72889 C 0.47275 0.73282 0.47049 0.73051 0.4757 0.73699 C 0.47657 0.73791 0.47778 0.73953 0.47778 0.73976 C 0.47882 0.74346 0.47813 0.74208 0.47969 0.74439 " pathEditMode="relative" rAng="0" ptsTypes="fffffffffffffffffffffffffffffffffffffffffffffffffA">
                                      <p:cBhvr>
                                        <p:cTn id="22" dur="2000" fill="hold"/>
                                        <p:tgtEl>
                                          <p:spTgt spid="8"/>
                                        </p:tgtEl>
                                        <p:attrNameLst>
                                          <p:attrName>ppt_x</p:attrName>
                                          <p:attrName>ppt_y</p:attrName>
                                        </p:attrNameLst>
                                      </p:cBhvr>
                                      <p:rCtr x="240" y="372"/>
                                    </p:animMotion>
                                  </p:childTnLst>
                                </p:cTn>
                              </p:par>
                            </p:childTnLst>
                          </p:cTn>
                        </p:par>
                        <p:par>
                          <p:cTn id="23" fill="hold">
                            <p:stCondLst>
                              <p:cond delay="12000"/>
                            </p:stCondLst>
                            <p:childTnLst>
                              <p:par>
                                <p:cTn id="24" presetID="0" presetClass="path" presetSubtype="0" accel="50000" decel="50000" fill="hold" nodeType="afterEffect">
                                  <p:stCondLst>
                                    <p:cond delay="0"/>
                                  </p:stCondLst>
                                  <p:childTnLst>
                                    <p:animMotion origin="layout" path="M 3.88889E-6 -3.9232E-6 C -0.00261 0.00926 -0.00486 0.01828 -0.00625 0.02846 C -0.00573 0.03586 -0.00608 0.04696 -0.00313 0.05436 C 0.00086 0.06431 0.00642 0.07218 0.00937 0.08305 C 0.0085 0.096 0.00798 0.10248 0.00416 0.11312 C 0.00416 0.11335 0.00156 0.12284 0.00104 0.12469 C 0.00069 0.12607 3.88889E-6 0.12862 3.88889E-6 0.12885 C 0.00086 0.13602 0.00225 0.1425 0.00416 0.14944 C 0.00295 0.16864 0.00416 0.16008 0.00104 0.17535 C 0.00034 0.17905 -0.00105 0.18599 -0.00105 0.18622 C -0.00035 0.20148 0.0026 0.21999 -0.00105 0.23549 C -0.00452 0.25006 -0.0099 0.2614 -0.01146 0.27713 C -0.00921 0.28823 -0.00296 0.29309 0.00312 0.30049 C 0.00434 0.30211 0.00503 0.30419 0.00625 0.30558 C 0.00902 0.30859 0.01302 0.31021 0.01562 0.31367 C 0.01875 0.31738 0.01979 0.32085 0.02395 0.3227 C 0.02552 0.3301 0.02343 0.33611 0.02187 0.34352 C 0.02222 0.34745 0.0217 0.35138 0.02291 0.35508 C 0.02326 0.35601 0.03507 0.36711 0.03645 0.36827 C 0.03819 0.37474 0.03784 0.37081 0.03541 0.38006 C 0.03507 0.38122 0.03437 0.384 0.03437 0.384 C 0.03472 0.38724 0.03472 0.3907 0.03541 0.39417 C 0.03611 0.39695 0.03923 0.39996 0.04062 0.40204 C 0.04652 0.41106 0.05208 0.41384 0.05833 0.42147 C 0.06215 0.43558 0.05764 0.45062 0.06666 0.46195 C 0.06701 0.46311 0.06701 0.46473 0.0677 0.46565 C 0.06857 0.46727 0.07048 0.46797 0.07083 0.46982 C 0.07152 0.47467 0.06857 0.48416 0.0677 0.48925 C 0.06875 0.49896 0.071 0.5029 0.07604 0.51007 C 0.07795 0.51284 0.08229 0.51793 0.08229 0.51816 C 0.08524 0.52903 0.08211 0.51631 0.08437 0.54129 C 0.08559 0.55425 0.0875 0.56697 0.0875 0.58062 " pathEditMode="relative" rAng="0" ptsTypes="fffffffffffffffffffffffffffffffA">
                                      <p:cBhvr>
                                        <p:cTn id="25" dur="3000" fill="hold"/>
                                        <p:tgtEl>
                                          <p:spTgt spid="9"/>
                                        </p:tgtEl>
                                        <p:attrNameLst>
                                          <p:attrName>ppt_x</p:attrName>
                                          <p:attrName>ppt_y</p:attrName>
                                        </p:attrNameLst>
                                      </p:cBhvr>
                                      <p:rCtr x="38" y="290"/>
                                    </p:animMotion>
                                  </p:childTnLst>
                                </p:cTn>
                              </p:par>
                            </p:childTnLst>
                          </p:cTn>
                        </p:par>
                        <p:par>
                          <p:cTn id="26" fill="hold">
                            <p:stCondLst>
                              <p:cond delay="15000"/>
                            </p:stCondLst>
                            <p:childTnLst>
                              <p:par>
                                <p:cTn id="27" presetID="0" presetClass="path" presetSubtype="0" accel="50000" decel="50000" fill="hold" nodeType="afterEffect">
                                  <p:stCondLst>
                                    <p:cond delay="0"/>
                                  </p:stCondLst>
                                  <p:childTnLst>
                                    <p:animMotion origin="layout" path="M -2.22222E-6 9.9468E-8 C -0.00555 0.00555 -0.01441 0.01342 -0.02066 0.01735 C -0.02587 0.02521 -0.02309 0.02244 -0.0276 0.02683 C -0.03281 0.04303 -0.0283 0.05066 -0.01944 0.06292 C -0.01857 0.06546 -0.01632 0.06731 -0.01614 0.07009 C -0.01528 0.08975 -0.01771 0.0923 -0.0276 0.10502 C -0.03107 0.10965 -0.03368 0.11497 -0.03767 0.11913 C -0.03854 0.12167 -0.04028 0.12376 -0.04114 0.12607 C -0.04236 0.12908 -0.0434 0.13532 -0.0434 0.13555 C -0.04288 0.14134 -0.04288 0.14712 -0.04236 0.1529 C -0.04184 0.1573 -0.03819 0.16077 -0.03663 0.1647 C -0.03507 0.16817 -0.03437 0.17257 -0.03333 0.1765 C -0.03194 0.18691 -0.03107 0.1957 -0.03906 0.2031 C -0.04097 0.20981 -0.05278 0.22554 -0.05937 0.22993 C -0.06389 0.23664 -0.06892 0.24335 -0.0743 0.2489 C -0.07969 0.26486 -0.06753 0.27944 -0.06406 0.29447 C -0.06423 0.29632 -0.06406 0.31575 -0.06736 0.31899 C -0.07326 0.32477 -0.07621 0.32917 -0.08125 0.33542 C -0.08802 0.34374 -0.09566 0.35068 -0.10156 0.3597 C -0.10434 0.36803 -0.10295 0.36456 -0.10521 0.37034 C -0.10694 0.37983 -0.10625 0.38931 -0.10052 0.39718 C -0.09896 0.39926 -0.09566 0.40458 -0.09375 0.40759 C -0.09288 0.40874 -0.09132 0.41129 -0.09132 0.41152 C -0.09288 0.41915 -0.09496 0.4254 -0.10052 0.43095 C -0.10382 0.44182 -0.11701 0.45246 -0.12448 0.46033 C -0.13437 0.47074 -0.1434 0.48369 -0.14739 0.49757 C -0.14618 0.50937 -0.14739 0.51677 -0.13923 0.5244 C -0.13784 0.5288 -0.13246 0.5362 -0.13246 0.53643 C -0.12465 0.56118 -0.14409 0.57483 -0.15885 0.58987 C -0.16076 0.59588 -0.16337 0.60167 -0.16562 0.60745 C -0.16475 0.61786 -0.16337 0.6278 -0.16094 0.63798 C -0.16267 0.65047 -0.16146 0.65533 -0.16892 0.66366 C -0.17066 0.66921 -0.17239 0.67245 -0.17569 0.67754 C -0.1776 0.68078 -0.17916 0.68818 -0.17916 0.68841 C -0.1783 0.69558 -0.17847 0.70229 -0.17344 0.70784 C -0.17482 0.71848 -0.17725 0.73144 -0.18264 0.74069 " pathEditMode="relative" rAng="0" ptsTypes="fffffffffffffffffffffffffffffffffffA">
                                      <p:cBhvr>
                                        <p:cTn id="28" dur="2000" fill="hold"/>
                                        <p:tgtEl>
                                          <p:spTgt spid="14"/>
                                        </p:tgtEl>
                                        <p:attrNameLst>
                                          <p:attrName>ppt_x</p:attrName>
                                          <p:attrName>ppt_y</p:attrName>
                                        </p:attrNameLst>
                                      </p:cBhvr>
                                      <p:rCtr x="-91" y="370"/>
                                    </p:animMotion>
                                  </p:childTnLst>
                                </p:cTn>
                              </p:par>
                            </p:childTnLst>
                          </p:cTn>
                        </p:par>
                        <p:par>
                          <p:cTn id="29" fill="hold">
                            <p:stCondLst>
                              <p:cond delay="17000"/>
                            </p:stCondLst>
                            <p:childTnLst>
                              <p:par>
                                <p:cTn id="30" presetID="0" presetClass="path" presetSubtype="0" accel="50000" decel="50000" fill="hold" nodeType="afterEffect">
                                  <p:stCondLst>
                                    <p:cond delay="0"/>
                                  </p:stCondLst>
                                  <p:childTnLst>
                                    <p:animMotion origin="layout" path="M -2.77778E-6 2.47513E-6 C 0.00087 0.00879 0.00139 0.01434 0.00677 0.01943 C 0.00851 0.02313 0.01059 0.03192 0.01059 0.03215 C 0.01094 0.04164 0.01077 0.05135 0.01163 0.06107 C 0.01198 0.06662 0.01684 0.06731 0.01927 0.06939 C 0.02448 0.07356 0.02448 0.07402 0.02813 0.07911 C 0.03056 0.08929 0.02952 0.08466 0.03108 0.09299 C 0.03125 0.10455 0.03125 0.11612 0.03195 0.12769 C 0.03229 0.13301 0.03716 0.13532 0.03976 0.1374 C 0.04184 0.13902 0.04566 0.14295 0.04566 0.14319 C 0.05052 0.15336 0.04827 0.15614 0.04757 0.1721 C 0.04792 0.17765 0.04757 0.18343 0.04844 0.18876 C 0.04983 0.19639 0.06077 0.20402 0.06511 0.20819 C 0.07084 0.22045 0.06493 0.20634 0.06788 0.23872 C 0.06823 0.24242 0.07552 0.25306 0.07674 0.25538 C 0.07778 0.25792 0.07865 0.2637 0.07865 0.26393 C 0.079 0.2674 0.079 0.27111 0.07952 0.27481 C 0.07986 0.27643 0.08108 0.27735 0.0816 0.27897 C 0.08229 0.28175 0.08316 0.28452 0.08351 0.2873 C 0.08455 0.29586 0.08646 0.30395 0.08837 0.31228 C 0.08976 0.3183 0.09705 0.32616 0.09705 0.32639 C 0.09879 0.33287 0.09775 0.3405 0.1 0.34698 C 0.10226 0.35346 0.10677 0.35762 0.10973 0.36363 C 0.10973 0.36387 0.11077 0.37427 0.11163 0.37613 C 0.1125 0.37751 0.11372 0.37774 0.11459 0.3789 C 0.11563 0.38052 0.11615 0.38283 0.11754 0.38445 C 0.12257 0.3907 0.13004 0.39556 0.13594 0.39972 C 0.14219 0.40412 0.14775 0.41036 0.15434 0.4136 C 0.16389 0.42355 0.15243 0.40944 0.1592 0.43303 C 0.16059 0.43766 0.17361 0.45223 0.17674 0.45524 C 0.1783 0.46125 0.1783 0.46888 0.17969 0.47467 C 0.18195 0.483 0.18785 0.49317 0.19236 0.49965 C 0.19358 0.5052 0.19566 0.50752 0.19913 0.51075 C 0.19983 0.51214 0.20018 0.51376 0.20104 0.51492 C 0.20191 0.51607 0.20313 0.51654 0.204 0.51769 C 0.20903 0.52579 0.20677 0.52764 0.21372 0.53435 C 0.21702 0.53736 0.21667 0.53551 0.21667 0.53851 " pathEditMode="relative" rAng="0" ptsTypes="ffffffffffffffffffffffffffffffffffffA">
                                      <p:cBhvr>
                                        <p:cTn id="31" dur="3000" fill="hold"/>
                                        <p:tgtEl>
                                          <p:spTgt spid="11"/>
                                        </p:tgtEl>
                                        <p:attrNameLst>
                                          <p:attrName>ppt_x</p:attrName>
                                          <p:attrName>ppt_y</p:attrName>
                                        </p:attrNameLst>
                                      </p:cBhvr>
                                      <p:rCtr x="109" y="269"/>
                                    </p:animMotion>
                                  </p:childTnLst>
                                </p:cTn>
                              </p:par>
                            </p:childTnLst>
                          </p:cTn>
                        </p:par>
                        <p:par>
                          <p:cTn id="32" fill="hold">
                            <p:stCondLst>
                              <p:cond delay="20000"/>
                            </p:stCondLst>
                            <p:childTnLst>
                              <p:par>
                                <p:cTn id="33" presetID="0" presetClass="path" presetSubtype="0" accel="50000" decel="50000" fill="hold" nodeType="afterEffect">
                                  <p:stCondLst>
                                    <p:cond delay="0"/>
                                  </p:stCondLst>
                                  <p:childTnLst>
                                    <p:animMotion origin="layout" path="M -2.5E-6 1.05945E-6 C 0.00278 0.00578 0.00782 0.01087 0.00938 0.01781 C 0.01059 0.0229 0.01007 0.02267 0.01354 0.02683 C 0.02327 0.03747 0.03681 0.04141 0.04479 0.05505 C 0.0507 0.06523 0.05209 0.08004 0.05729 0.09091 C 0.0599 0.09669 0.07795 0.10525 0.08229 0.10733 C 0.08577 0.10895 0.08924 0.11011 0.09271 0.11173 C 0.09375 0.11219 0.09584 0.11311 0.09584 0.11358 C 0.1033 0.12931 0.09601 0.14018 0.10834 0.15198 C 0.1132 0.16215 0.13368 0.17557 0.14271 0.17881 C 0.14636 0.18228 0.14861 0.18159 0.15 0.18783 C 0.15 0.18899 0.14931 0.21628 0.15209 0.22646 C 0.15504 0.23826 0.16927 0.25376 0.17709 0.25931 C 0.17778 0.26093 0.1783 0.26255 0.17917 0.26394 C 0.18004 0.26509 0.18143 0.26532 0.18229 0.26694 C 0.18282 0.26787 0.18438 0.27689 0.18438 0.27735 C 0.18472 0.2829 0.18438 0.30164 0.1875 0.30719 C 0.1908 0.31251 0.19271 0.31136 0.19688 0.3146 C 0.20469 0.32084 0.21337 0.32824 0.22084 0.33541 C 0.22552 0.34536 0.2224 0.35785 0.22604 0.36826 C 0.22969 0.3789 0.23646 0.38168 0.24167 0.38908 C 0.24601 0.39533 0.2507 0.40111 0.25417 0.40851 C 0.25365 0.42054 0.25209 0.4446 0.25417 0.45778 C 0.25521 0.4638 0.26563 0.46981 0.26875 0.47259 C 0.27084 0.47444 0.27292 0.47652 0.275 0.4786 C 0.27604 0.47953 0.27813 0.48161 0.27813 0.48184 C 0.27882 0.48462 0.27952 0.48762 0.28021 0.49063 C 0.28056 0.49202 0.28125 0.49503 0.28125 0.49526 C 0.28195 0.50567 0.28108 0.52024 0.2875 0.52787 C 0.29132 0.5325 0.29688 0.53574 0.30104 0.53967 C 0.30209 0.54083 0.30417 0.54268 0.30417 0.54291 C 0.30764 0.55031 0.304 0.56211 0.30313 0.57113 C 0.30347 0.57645 0.30278 0.58246 0.30417 0.58755 C 0.30625 0.59472 0.31597 0.60305 0.32084 0.60537 C 0.3224 0.61231 0.3224 0.61022 0.32084 0.6204 C 0.32032 0.62318 0.31945 0.62618 0.31875 0.62919 C 0.31841 0.63081 0.31771 0.63382 0.31771 0.63405 C 0.31893 0.647 0.3217 0.65949 0.32396 0.67245 C 0.32448 0.67546 0.32448 0.67916 0.32604 0.68147 C 0.32709 0.68286 0.32795 0.68494 0.32917 0.68587 C 0.33108 0.68748 0.33542 0.68887 0.33542 0.6891 C 0.33438 0.70761 0.33125 0.73074 0.34375 0.74254 C 0.35018 0.75619 0.35469 0.77631 0.36459 0.7858 C 0.36719 0.79713 0.36979 0.7925 0.36979 0.80685 " pathEditMode="relative" rAng="0" ptsTypes="fffffffffffffffffffffffffffffffffffffffffffA">
                                      <p:cBhvr>
                                        <p:cTn id="34" dur="2000" fill="hold"/>
                                        <p:tgtEl>
                                          <p:spTgt spid="1029"/>
                                        </p:tgtEl>
                                        <p:attrNameLst>
                                          <p:attrName>ppt_x</p:attrName>
                                          <p:attrName>ppt_y</p:attrName>
                                        </p:attrNameLst>
                                      </p:cBhvr>
                                      <p:rCtr x="185" y="403"/>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5" presetClass="path" presetSubtype="0" accel="50000" decel="50000" fill="hold" nodeType="clickEffect">
                                  <p:stCondLst>
                                    <p:cond delay="0"/>
                                  </p:stCondLst>
                                  <p:childTnLst>
                                    <p:animMotion origin="layout" path="M -3.33333E-6 -1.81124E-6 L -0.39375 -1.81124E-6 " pathEditMode="relative" rAng="0" ptsTypes="AA">
                                      <p:cBhvr>
                                        <p:cTn id="43" dur="2000" fill="hold"/>
                                        <p:tgtEl>
                                          <p:spTgt spid="1028"/>
                                        </p:tgtEl>
                                        <p:attrNameLst>
                                          <p:attrName>ppt_x</p:attrName>
                                          <p:attrName>ppt_y</p:attrName>
                                        </p:attrNameLst>
                                      </p:cBhvr>
                                      <p:rCtr x="-197" y="0"/>
                                    </p:animMotion>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2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7"/>
                                        </p:tgtEl>
                                      </p:cBhvr>
                                    </p:animEffect>
                                    <p:set>
                                      <p:cBhvr>
                                        <p:cTn id="52" dur="1" fill="hold">
                                          <p:stCondLst>
                                            <p:cond delay="999"/>
                                          </p:stCondLst>
                                        </p:cTn>
                                        <p:tgtEl>
                                          <p:spTgt spid="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11"/>
                                        </p:tgtEl>
                                      </p:cBhvr>
                                    </p:animEffect>
                                    <p:set>
                                      <p:cBhvr>
                                        <p:cTn id="58" dur="1" fill="hold">
                                          <p:stCondLst>
                                            <p:cond delay="999"/>
                                          </p:stCondLst>
                                        </p:cTn>
                                        <p:tgtEl>
                                          <p:spTgt spid="1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13"/>
                                        </p:tgtEl>
                                      </p:cBhvr>
                                    </p:animEffect>
                                    <p:set>
                                      <p:cBhvr>
                                        <p:cTn id="61" dur="1" fill="hold">
                                          <p:stCondLst>
                                            <p:cond delay="9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10"/>
                                        </p:tgtEl>
                                      </p:cBhvr>
                                    </p:animEffect>
                                    <p:set>
                                      <p:cBhvr>
                                        <p:cTn id="64" dur="1" fill="hold">
                                          <p:stCondLst>
                                            <p:cond delay="999"/>
                                          </p:stCondLst>
                                        </p:cTn>
                                        <p:tgtEl>
                                          <p:spTgt spid="1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12"/>
                                        </p:tgtEl>
                                      </p:cBhvr>
                                    </p:animEffect>
                                    <p:set>
                                      <p:cBhvr>
                                        <p:cTn id="67" dur="1" fill="hold">
                                          <p:stCondLst>
                                            <p:cond delay="999"/>
                                          </p:stCondLst>
                                        </p:cTn>
                                        <p:tgtEl>
                                          <p:spTgt spid="1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63" presetClass="path" presetSubtype="0" accel="50000" decel="50000" fill="hold" nodeType="clickEffect">
                                  <p:stCondLst>
                                    <p:cond delay="0"/>
                                  </p:stCondLst>
                                  <p:childTnLst>
                                    <p:animMotion origin="layout" path="M -0.39375 -3.17919E-6 L -0.07275 -3.17919E-6 " pathEditMode="relative" rAng="0" ptsTypes="AA">
                                      <p:cBhvr>
                                        <p:cTn id="71" dur="2000" fill="hold"/>
                                        <p:tgtEl>
                                          <p:spTgt spid="1028"/>
                                        </p:tgtEl>
                                        <p:attrNameLst>
                                          <p:attrName>ppt_x</p:attrName>
                                          <p:attrName>ppt_y</p:attrName>
                                        </p:attrNameLst>
                                      </p:cBhvr>
                                      <p:rCtr x="160" y="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2"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cstate="print"/>
          <a:srcRect/>
          <a:stretch>
            <a:fillRect/>
          </a:stretch>
        </p:blipFill>
        <p:spPr bwMode="auto">
          <a:xfrm>
            <a:off x="-1" y="0"/>
            <a:ext cx="9208851" cy="6858000"/>
          </a:xfrm>
          <a:prstGeom prst="rect">
            <a:avLst/>
          </a:prstGeom>
          <a:noFill/>
          <a:ln w="9525">
            <a:noFill/>
            <a:miter lim="800000"/>
            <a:headEnd/>
            <a:tailEnd/>
          </a:ln>
        </p:spPr>
      </p:pic>
      <p:sp>
        <p:nvSpPr>
          <p:cNvPr id="4" name="Rectangle 3"/>
          <p:cNvSpPr/>
          <p:nvPr/>
        </p:nvSpPr>
        <p:spPr>
          <a:xfrm>
            <a:off x="-105045" y="0"/>
            <a:ext cx="9325245" cy="1092607"/>
          </a:xfrm>
          <a:prstGeom prst="rect">
            <a:avLst/>
          </a:prstGeom>
          <a:noFill/>
        </p:spPr>
        <p:txBody>
          <a:bodyPr wrap="none" lIns="91440" tIns="45720" rIns="91440" bIns="45720">
            <a:spAutoFit/>
          </a:bodyPr>
          <a:lstStyle/>
          <a:p>
            <a:pPr algn="ctr"/>
            <a:r>
              <a:rPr lang="en-US" sz="65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Praying with Hands Raised</a:t>
            </a:r>
          </a:p>
        </p:txBody>
      </p:sp>
      <p:pic>
        <p:nvPicPr>
          <p:cNvPr id="1027" name="Picture 3"/>
          <p:cNvPicPr>
            <a:picLocks noChangeAspect="1" noChangeArrowheads="1"/>
          </p:cNvPicPr>
          <p:nvPr/>
        </p:nvPicPr>
        <p:blipFill>
          <a:blip r:embed="rId7" cstate="print"/>
          <a:srcRect/>
          <a:stretch>
            <a:fillRect/>
          </a:stretch>
        </p:blipFill>
        <p:spPr bwMode="auto">
          <a:xfrm>
            <a:off x="2667000" y="944709"/>
            <a:ext cx="4495800" cy="6296639"/>
          </a:xfrm>
          <a:prstGeom prst="rect">
            <a:avLst/>
          </a:prstGeom>
          <a:noFill/>
          <a:ln w="9525">
            <a:noFill/>
            <a:miter lim="800000"/>
            <a:headEnd/>
            <a:tailEnd/>
          </a:ln>
          <a:effectLst>
            <a:softEdge rad="317500"/>
          </a:effectLst>
        </p:spPr>
      </p:pic>
      <p:sp>
        <p:nvSpPr>
          <p:cNvPr id="7" name="Rectangle 6"/>
          <p:cNvSpPr/>
          <p:nvPr/>
        </p:nvSpPr>
        <p:spPr>
          <a:xfrm>
            <a:off x="12357" y="1219200"/>
            <a:ext cx="3052119" cy="463203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Jesus </a:t>
            </a:r>
            <a:r>
              <a:rPr lang="en-US"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said, </a:t>
            </a:r>
            <a:br>
              <a:rPr lang="en-US"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11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z="11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32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let your arms fall down, even though</a:t>
            </a:r>
            <a:br>
              <a:rPr lang="en-US" sz="32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32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it’s hard.  </a:t>
            </a:r>
            <a:br>
              <a:rPr lang="en-US" sz="32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32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prayer with hands lifted up high has much more power.”</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1" name="Warfare_Summary.pptx266-9.wav">
            <a:hlinkClick r:id="" action="ppaction://media"/>
          </p:cNvPr>
          <p:cNvPicPr>
            <a:picLocks noRot="1" noChangeAspect="1"/>
          </p:cNvPicPr>
          <p:nvPr>
            <a:audioFile r:link="rId2"/>
          </p:nvPr>
        </p:nvPicPr>
        <p:blipFill>
          <a:blip r:embed="rId8" cstate="print"/>
          <a:stretch>
            <a:fillRect/>
          </a:stretch>
        </p:blipFill>
        <p:spPr>
          <a:xfrm>
            <a:off x="8748713" y="6462713"/>
            <a:ext cx="304800" cy="304800"/>
          </a:xfrm>
          <a:prstGeom prst="rect">
            <a:avLst/>
          </a:prstGeom>
        </p:spPr>
      </p:pic>
    </p:spTree>
    <p:custDataLst>
      <p:tags r:id="rId1"/>
    </p:custDataLst>
  </p:cSld>
  <p:clrMapOvr>
    <a:masterClrMapping/>
  </p:clrMapOvr>
  <p:transition advTm="690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3000"/>
                                        <p:tgtEl>
                                          <p:spTgt spid="1027"/>
                                        </p:tgtEl>
                                      </p:cBhvr>
                                    </p:animEffect>
                                    <p:set>
                                      <p:cBhvr>
                                        <p:cTn id="16" dur="1" fill="hold">
                                          <p:stCondLst>
                                            <p:cond delay="29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200" y="77824"/>
            <a:ext cx="4817555" cy="6858000"/>
          </a:xfrm>
          <a:prstGeom prst="rect">
            <a:avLst/>
          </a:prstGeom>
          <a:noFill/>
          <a:ln w="9525">
            <a:noFill/>
            <a:miter lim="800000"/>
            <a:headEnd/>
            <a:tailEnd/>
          </a:ln>
          <a:effectLst>
            <a:softEdge rad="63500"/>
          </a:effectLst>
        </p:spPr>
      </p:pic>
      <p:sp>
        <p:nvSpPr>
          <p:cNvPr id="4" name="Rectangle 3"/>
          <p:cNvSpPr/>
          <p:nvPr/>
        </p:nvSpPr>
        <p:spPr>
          <a:xfrm>
            <a:off x="4191000" y="990600"/>
            <a:ext cx="4953000" cy="2554545"/>
          </a:xfrm>
          <a:prstGeom prst="rect">
            <a:avLst/>
          </a:prstGeom>
          <a:noFill/>
        </p:spPr>
        <p:txBody>
          <a:bodyPr wrap="square" lIns="91440" tIns="45720" rIns="91440" bIns="45720">
            <a:spAutoFit/>
          </a:bodyPr>
          <a:lstStyle/>
          <a:p>
            <a:pPr algn="ctr"/>
            <a:endPar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lnSpc>
                <a:spcPts val="4200"/>
              </a:lnSpc>
            </a:pP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Focus on the </a:t>
            </a:r>
            <a:r>
              <a:rPr lang="en-US" sz="48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Spiritual realm</a:t>
            </a: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lgn="ctr">
              <a:lnSpc>
                <a:spcPts val="4200"/>
              </a:lnSpc>
            </a:pP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ot the</a:t>
            </a:r>
            <a:b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4400" b="1" i="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Physical realm</a:t>
            </a: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sp>
        <p:nvSpPr>
          <p:cNvPr id="5" name="Rectangle 4"/>
          <p:cNvSpPr/>
          <p:nvPr/>
        </p:nvSpPr>
        <p:spPr>
          <a:xfrm>
            <a:off x="-76200" y="-152400"/>
            <a:ext cx="9220200" cy="1323439"/>
          </a:xfrm>
          <a:prstGeom prst="rect">
            <a:avLst/>
          </a:prstGeom>
        </p:spPr>
        <p:txBody>
          <a:bodyPr wrap="square">
            <a:spAutoFit/>
          </a:bodyPr>
          <a:lstStyle/>
          <a:p>
            <a:pPr algn="ct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Don’t get distracted!</a:t>
            </a:r>
          </a:p>
        </p:txBody>
      </p:sp>
      <p:sp>
        <p:nvSpPr>
          <p:cNvPr id="6" name="Rectangle 5"/>
          <p:cNvSpPr/>
          <p:nvPr/>
        </p:nvSpPr>
        <p:spPr>
          <a:xfrm>
            <a:off x="4495800" y="3810000"/>
            <a:ext cx="4572000" cy="1197379"/>
          </a:xfrm>
          <a:prstGeom prst="rect">
            <a:avLst/>
          </a:prstGeom>
        </p:spPr>
        <p:txBody>
          <a:bodyPr>
            <a:spAutoFit/>
          </a:bodyPr>
          <a:lstStyle/>
          <a:p>
            <a:pPr algn="ctr">
              <a:lnSpc>
                <a:spcPts val="4200"/>
              </a:lnSpc>
            </a:pP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Pray with</a:t>
            </a:r>
            <a:b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your Eyes closed</a:t>
            </a:r>
          </a:p>
        </p:txBody>
      </p:sp>
      <p:sp>
        <p:nvSpPr>
          <p:cNvPr id="7" name="Rectangle 6"/>
          <p:cNvSpPr/>
          <p:nvPr/>
        </p:nvSpPr>
        <p:spPr>
          <a:xfrm>
            <a:off x="2667000" y="5257800"/>
            <a:ext cx="7162800" cy="1687193"/>
          </a:xfrm>
          <a:prstGeom prst="rect">
            <a:avLst/>
          </a:prstGeom>
        </p:spPr>
        <p:txBody>
          <a:bodyPr wrap="square">
            <a:spAutoFit/>
          </a:bodyPr>
          <a:lstStyle/>
          <a:p>
            <a:pPr algn="ctr">
              <a:lnSpc>
                <a:spcPts val="4100"/>
              </a:lnSpc>
            </a:pP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Upbeat Worship Music</a:t>
            </a:r>
            <a:b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can help keep you alert</a:t>
            </a:r>
            <a:b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&amp; focused on God </a:t>
            </a:r>
          </a:p>
        </p:txBody>
      </p:sp>
      <p:pic>
        <p:nvPicPr>
          <p:cNvPr id="13" name="Warfare_Summary.pptx278-9.wav">
            <a:hlinkClick r:id="" action="ppaction://media"/>
          </p:cNvPr>
          <p:cNvPicPr>
            <a:picLocks noRot="1" noChangeAspect="1"/>
          </p:cNvPicPr>
          <p:nvPr>
            <a:audioFile r:link="rId2"/>
          </p:nvPr>
        </p:nvPicPr>
        <p:blipFill>
          <a:blip r:embed="rId6" cstate="print"/>
          <a:stretch>
            <a:fillRect/>
          </a:stretch>
        </p:blipFill>
        <p:spPr>
          <a:xfrm>
            <a:off x="8748713" y="6462713"/>
            <a:ext cx="304800" cy="304800"/>
          </a:xfrm>
          <a:prstGeom prst="rect">
            <a:avLst/>
          </a:prstGeom>
        </p:spPr>
      </p:pic>
    </p:spTree>
    <p:custDataLst>
      <p:tags r:id="rId1"/>
    </p:custDataLst>
  </p:cSld>
  <p:clrMapOvr>
    <a:masterClrMapping/>
  </p:clrMapOvr>
  <p:transition advTm="429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92029" y="990600"/>
            <a:ext cx="8974829" cy="1323439"/>
          </a:xfrm>
          <a:prstGeom prst="rect">
            <a:avLst/>
          </a:prstGeom>
          <a:noFill/>
        </p:spPr>
        <p:txBody>
          <a:bodyPr wrap="none" lIns="91440" tIns="45720" rIns="91440" bIns="45720">
            <a:spAutoFit/>
          </a:bodyPr>
          <a:lstStyle/>
          <a:p>
            <a:pPr algn="ct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SPIRITUAL WARFARE</a:t>
            </a:r>
          </a:p>
        </p:txBody>
      </p:sp>
      <p:sp>
        <p:nvSpPr>
          <p:cNvPr id="19" name="Rectangle 18"/>
          <p:cNvSpPr/>
          <p:nvPr/>
        </p:nvSpPr>
        <p:spPr>
          <a:xfrm>
            <a:off x="264016" y="355143"/>
            <a:ext cx="8690521" cy="940257"/>
          </a:xfrm>
          <a:prstGeom prst="rect">
            <a:avLst/>
          </a:prstGeom>
        </p:spPr>
        <p:txBody>
          <a:bodyPr wrap="none">
            <a:spAutoFit/>
          </a:bodyPr>
          <a:lstStyle/>
          <a:p>
            <a:pPr algn="ctr">
              <a:lnSpc>
                <a:spcPts val="6000"/>
              </a:lnSpc>
            </a:pP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Advanced Tactics in </a:t>
            </a:r>
          </a:p>
        </p:txBody>
      </p:sp>
      <p:sp>
        <p:nvSpPr>
          <p:cNvPr id="9" name="Rectangle 8"/>
          <p:cNvSpPr/>
          <p:nvPr/>
        </p:nvSpPr>
        <p:spPr>
          <a:xfrm>
            <a:off x="381000" y="2362200"/>
            <a:ext cx="8838445" cy="378565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-Tactics &amp; Strategy</a:t>
            </a:r>
          </a:p>
          <a:p>
            <a:r>
              <a:rPr lang="en-US"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-Traps &amp; Deceptions</a:t>
            </a:r>
          </a:p>
          <a:p>
            <a:r>
              <a:rPr lang="en-US"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-Weapons &amp; Tools</a:t>
            </a:r>
            <a:endParaRPr lang="en-US"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 name="Warfare_Summary.pptx307.wav">
            <a:hlinkClick r:id="" action="ppaction://media"/>
          </p:cNvPr>
          <p:cNvPicPr>
            <a:picLocks noRot="1" noChangeAspect="1"/>
          </p:cNvPicPr>
          <p:nvPr>
            <a:audioFile r:link="rId1"/>
          </p:nvPr>
        </p:nvPicPr>
        <p:blipFill>
          <a:blip r:embed="rId5" cstate="print"/>
          <a:stretch>
            <a:fillRect/>
          </a:stretch>
        </p:blipFill>
        <p:spPr>
          <a:xfrm>
            <a:off x="8748713" y="6462713"/>
            <a:ext cx="304800" cy="304800"/>
          </a:xfrm>
          <a:prstGeom prst="rect">
            <a:avLst/>
          </a:prstGeom>
        </p:spPr>
      </p:pic>
    </p:spTree>
  </p:cSld>
  <p:clrMapOvr>
    <a:masterClrMapping/>
  </p:clrMapOvr>
  <p:transition advTm="73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5" cstate="print"/>
          <a:srcRect/>
          <a:stretch>
            <a:fillRect/>
          </a:stretch>
        </p:blipFill>
        <p:spPr bwMode="auto">
          <a:xfrm>
            <a:off x="-1" y="0"/>
            <a:ext cx="9149719" cy="6858000"/>
          </a:xfrm>
          <a:prstGeom prst="rect">
            <a:avLst/>
          </a:prstGeom>
          <a:noFill/>
          <a:ln w="9525">
            <a:noFill/>
            <a:miter lim="800000"/>
            <a:headEnd/>
            <a:tailEnd/>
          </a:ln>
        </p:spPr>
      </p:pic>
      <p:pic>
        <p:nvPicPr>
          <p:cNvPr id="3075"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7150" y="1557261"/>
            <a:ext cx="4038600" cy="5376939"/>
          </a:xfrm>
          <a:prstGeom prst="rect">
            <a:avLst/>
          </a:prstGeom>
          <a:noFill/>
          <a:ln w="9525">
            <a:noFill/>
            <a:miter lim="800000"/>
            <a:headEnd/>
            <a:tailEnd/>
          </a:ln>
          <a:effectLst>
            <a:softEdge rad="63500"/>
          </a:effectLst>
        </p:spPr>
      </p:pic>
      <p:pic>
        <p:nvPicPr>
          <p:cNvPr id="2052" name="Picture 4"/>
          <p:cNvPicPr>
            <a:picLocks noChangeAspect="1" noChangeArrowheads="1"/>
          </p:cNvPicPr>
          <p:nvPr/>
        </p:nvPicPr>
        <p:blipFill>
          <a:blip r:embed="rId7" cstate="print">
            <a:clrChange>
              <a:clrFrom>
                <a:srgbClr val="FFFFFF"/>
              </a:clrFrom>
              <a:clrTo>
                <a:srgbClr val="FFFFFF">
                  <a:alpha val="0"/>
                </a:srgbClr>
              </a:clrTo>
            </a:clrChange>
          </a:blip>
          <a:srcRect l="7248" t="7384" r="11955" b="3561"/>
          <a:stretch>
            <a:fillRect/>
          </a:stretch>
        </p:blipFill>
        <p:spPr bwMode="auto">
          <a:xfrm flipH="1">
            <a:off x="52127" y="2438400"/>
            <a:ext cx="9091874" cy="4442635"/>
          </a:xfrm>
          <a:prstGeom prst="rect">
            <a:avLst/>
          </a:prstGeom>
          <a:noFill/>
          <a:ln w="9525">
            <a:noFill/>
            <a:miter lim="800000"/>
            <a:headEnd/>
            <a:tailEnd/>
          </a:ln>
          <a:effectLst>
            <a:softEdge rad="63500"/>
          </a:effectLst>
        </p:spPr>
      </p:pic>
      <p:sp>
        <p:nvSpPr>
          <p:cNvPr id="4" name="Rectangle 3"/>
          <p:cNvSpPr/>
          <p:nvPr/>
        </p:nvSpPr>
        <p:spPr>
          <a:xfrm>
            <a:off x="0" y="1"/>
            <a:ext cx="9144000" cy="240065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main objective of evil spirits was to stop the praying &amp; praising.</a:t>
            </a:r>
          </a:p>
          <a:p>
            <a:pPr algn="ct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5" name="Rectangle 4"/>
          <p:cNvSpPr/>
          <p:nvPr/>
        </p:nvSpPr>
        <p:spPr>
          <a:xfrm>
            <a:off x="93766" y="5867400"/>
            <a:ext cx="9050234" cy="954107"/>
          </a:xfrm>
          <a:prstGeom prst="rect">
            <a:avLst/>
          </a:prstGeom>
        </p:spPr>
        <p:txBody>
          <a:bodyPr wrap="square">
            <a:spAutoFit/>
          </a:bodyPr>
          <a:lstStyle/>
          <a:p>
            <a:pPr algn="ctr"/>
            <a:r>
              <a:rPr lang="en-US"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You must NOT let the demonic realm stop, distract or terrify you while your group is praying. </a:t>
            </a:r>
          </a:p>
        </p:txBody>
      </p:sp>
      <p:pic>
        <p:nvPicPr>
          <p:cNvPr id="9" name="Warfare_Summary.pptx256-1.wav">
            <a:hlinkClick r:id="" action="ppaction://media"/>
          </p:cNvPr>
          <p:cNvPicPr>
            <a:picLocks noRot="1" noChangeAspect="1"/>
          </p:cNvPicPr>
          <p:nvPr>
            <a:audioFile r:link="rId2"/>
          </p:nvPr>
        </p:nvPicPr>
        <p:blipFill>
          <a:blip r:embed="rId8" cstate="print"/>
          <a:stretch>
            <a:fillRect/>
          </a:stretch>
        </p:blipFill>
        <p:spPr>
          <a:xfrm>
            <a:off x="8748713" y="6462713"/>
            <a:ext cx="304800" cy="304800"/>
          </a:xfrm>
          <a:prstGeom prst="rect">
            <a:avLst/>
          </a:prstGeom>
        </p:spPr>
      </p:pic>
    </p:spTree>
    <p:custDataLst>
      <p:tags r:id="rId1"/>
    </p:custDataLst>
  </p:cSld>
  <p:clrMapOvr>
    <a:masterClrMapping/>
  </p:clrMapOvr>
  <p:transition advTm="459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3000"/>
                                  </p:stCondLst>
                                  <p:childTnLst>
                                    <p:animEffect transition="out" filter="fade">
                                      <p:cBhvr>
                                        <p:cTn id="10" dur="3000"/>
                                        <p:tgtEl>
                                          <p:spTgt spid="2052"/>
                                        </p:tgtEl>
                                      </p:cBhvr>
                                    </p:animEffect>
                                    <p:set>
                                      <p:cBhvr>
                                        <p:cTn id="11" dur="1" fill="hold">
                                          <p:stCondLst>
                                            <p:cond delay="2999"/>
                                          </p:stCondLst>
                                        </p:cTn>
                                        <p:tgtEl>
                                          <p:spTgt spid="205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fade">
                                      <p:cBhvr>
                                        <p:cTn id="16" dur="2000"/>
                                        <p:tgtEl>
                                          <p:spTgt spid="307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3075"/>
                                        </p:tgtEl>
                                      </p:cBhvr>
                                    </p:animEffect>
                                    <p:set>
                                      <p:cBhvr>
                                        <p:cTn id="21" dur="1" fill="hold">
                                          <p:stCondLst>
                                            <p:cond delay="1999"/>
                                          </p:stCondLst>
                                        </p:cTn>
                                        <p:tgtEl>
                                          <p:spTgt spid="3075"/>
                                        </p:tgtEl>
                                        <p:attrNameLst>
                                          <p:attrName>style.visibility</p:attrName>
                                        </p:attrNameLst>
                                      </p:cBhvr>
                                      <p:to>
                                        <p:strVal val="hidden"/>
                                      </p:to>
                                    </p:set>
                                  </p:childTnLst>
                                </p:cTn>
                              </p:par>
                              <p:par>
                                <p:cTn id="22" presetID="10" presetClass="entr" presetSubtype="0" fill="hold" grpId="0" nodeType="withEffect">
                                  <p:stCondLst>
                                    <p:cond delay="15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par>
                                <p:cTn id="25" presetID="10" presetClass="entr" presetSubtype="0" fill="hold" nodeType="withEffect">
                                  <p:stCondLst>
                                    <p:cond delay="150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8"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0" y="-381000"/>
            <a:chExt cx="9144000" cy="7239000"/>
          </a:xfrm>
        </p:grpSpPr>
        <p:pic>
          <p:nvPicPr>
            <p:cNvPr id="2052" name="Picture 4"/>
            <p:cNvPicPr>
              <a:picLocks noChangeAspect="1" noChangeArrowheads="1"/>
            </p:cNvPicPr>
            <p:nvPr/>
          </p:nvPicPr>
          <p:blipFill>
            <a:blip r:embed="rId5" cstate="print">
              <a:lum bright="10000"/>
            </a:blip>
            <a:srcRect l="10312" r="17500" b="39683"/>
            <a:stretch>
              <a:fillRect/>
            </a:stretch>
          </p:blipFill>
          <p:spPr bwMode="auto">
            <a:xfrm>
              <a:off x="0" y="1523999"/>
              <a:ext cx="9144000" cy="5334001"/>
            </a:xfrm>
            <a:prstGeom prst="rect">
              <a:avLst/>
            </a:prstGeom>
            <a:noFill/>
            <a:ln w="9525">
              <a:noFill/>
              <a:miter lim="800000"/>
              <a:headEnd/>
              <a:tailEnd/>
            </a:ln>
          </p:spPr>
        </p:pic>
        <p:pic>
          <p:nvPicPr>
            <p:cNvPr id="6" name="Picture 4"/>
            <p:cNvPicPr>
              <a:picLocks noChangeAspect="1" noChangeArrowheads="1"/>
            </p:cNvPicPr>
            <p:nvPr/>
          </p:nvPicPr>
          <p:blipFill>
            <a:blip r:embed="rId5" cstate="print">
              <a:lum bright="10000"/>
            </a:blip>
            <a:srcRect l="10312" r="17500" b="67916"/>
            <a:stretch>
              <a:fillRect/>
            </a:stretch>
          </p:blipFill>
          <p:spPr bwMode="auto">
            <a:xfrm flipV="1">
              <a:off x="0" y="-381000"/>
              <a:ext cx="9144000" cy="1904999"/>
            </a:xfrm>
            <a:prstGeom prst="rect">
              <a:avLst/>
            </a:prstGeom>
            <a:noFill/>
            <a:ln w="9525">
              <a:noFill/>
              <a:miter lim="800000"/>
              <a:headEnd/>
              <a:tailEnd/>
            </a:ln>
          </p:spPr>
        </p:pic>
      </p:grpSp>
      <p:sp>
        <p:nvSpPr>
          <p:cNvPr id="4" name="Rectangle 3"/>
          <p:cNvSpPr/>
          <p:nvPr/>
        </p:nvSpPr>
        <p:spPr>
          <a:xfrm>
            <a:off x="66015" y="-76200"/>
            <a:ext cx="8925585" cy="1862048"/>
          </a:xfrm>
          <a:prstGeom prst="rect">
            <a:avLst/>
          </a:prstGeom>
          <a:noFill/>
        </p:spPr>
        <p:txBody>
          <a:bodyPr wrap="none" lIns="91440" tIns="45720" rIns="91440" bIns="45720">
            <a:spAutoFit/>
          </a:bodyPr>
          <a:lstStyle/>
          <a:p>
            <a:pPr algn="ctr"/>
            <a:r>
              <a:rPr lang="en-US" sz="115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Unified Prayer</a:t>
            </a:r>
          </a:p>
        </p:txBody>
      </p:sp>
      <p:sp>
        <p:nvSpPr>
          <p:cNvPr id="9" name="Rectangle 8"/>
          <p:cNvSpPr/>
          <p:nvPr/>
        </p:nvSpPr>
        <p:spPr>
          <a:xfrm>
            <a:off x="1" y="1447800"/>
            <a:ext cx="9187450" cy="3293209"/>
          </a:xfrm>
          <a:prstGeom prst="rect">
            <a:avLst/>
          </a:prstGeom>
        </p:spPr>
        <p:txBody>
          <a:bodyPr wrap="none">
            <a:spAutoFit/>
          </a:bodyPr>
          <a:lstStyle/>
          <a:p>
            <a:pPr algn="ct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man can chase a thousand</a:t>
            </a:r>
          </a:p>
          <a:p>
            <a:pPr algn="ct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but 2 men can put</a:t>
            </a:r>
            <a:b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ten thousand to flight</a:t>
            </a:r>
            <a:b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-Deut 32:30</a:t>
            </a:r>
            <a:endParaRPr lang="en-US" sz="1050" dirty="0"/>
          </a:p>
        </p:txBody>
      </p:sp>
      <p:pic>
        <p:nvPicPr>
          <p:cNvPr id="12" name="Warfare_Summary.pptx284-2.wav">
            <a:hlinkClick r:id="" action="ppaction://media"/>
          </p:cNvPr>
          <p:cNvPicPr>
            <a:picLocks noRot="1" noChangeAspect="1"/>
          </p:cNvPicPr>
          <p:nvPr>
            <a:audioFile r:link="rId2"/>
          </p:nvPr>
        </p:nvPicPr>
        <p:blipFill>
          <a:blip r:embed="rId6" cstate="print"/>
          <a:stretch>
            <a:fillRect/>
          </a:stretch>
        </p:blipFill>
        <p:spPr>
          <a:xfrm>
            <a:off x="8748713" y="6462713"/>
            <a:ext cx="304800" cy="304800"/>
          </a:xfrm>
          <a:prstGeom prst="rect">
            <a:avLst/>
          </a:prstGeom>
        </p:spPr>
      </p:pic>
    </p:spTree>
    <p:custDataLst>
      <p:tags r:id="rId1"/>
    </p:custDataLst>
  </p:cSld>
  <p:clrMapOvr>
    <a:masterClrMapping/>
  </p:clrMapOvr>
  <p:transition advTm="354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130932" y="-228600"/>
            <a:ext cx="8555868" cy="1323439"/>
          </a:xfrm>
          <a:prstGeom prst="rect">
            <a:avLst/>
          </a:prstGeom>
          <a:noFill/>
        </p:spPr>
        <p:txBody>
          <a:bodyPr wrap="none" lIns="91440" tIns="45720" rIns="91440" bIns="45720">
            <a:spAutoFit/>
          </a:bodyPr>
          <a:lstStyle/>
          <a:p>
            <a:pPr algn="ctr"/>
            <a:r>
              <a:rPr lang="en-US" sz="7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a:t>
            </a:r>
            <a:r>
              <a:rPr 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gift </a:t>
            </a:r>
            <a:r>
              <a:rPr lang="en-US" sz="8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Spiritual Site</a:t>
            </a:r>
            <a:endParaRPr lang="en-US" sz="7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6" name="Picture 2"/>
          <p:cNvPicPr>
            <a:picLocks noChangeAspect="1" noChangeArrowheads="1"/>
          </p:cNvPicPr>
          <p:nvPr/>
        </p:nvPicPr>
        <p:blipFill>
          <a:blip r:embed="rId6" cstate="print"/>
          <a:srcRect t="3719" b="16942"/>
          <a:stretch>
            <a:fillRect/>
          </a:stretch>
        </p:blipFill>
        <p:spPr bwMode="auto">
          <a:xfrm>
            <a:off x="2034183" y="1066800"/>
            <a:ext cx="4671417" cy="216297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nvGrpSpPr>
          <p:cNvPr id="7" name="Group 6"/>
          <p:cNvGrpSpPr/>
          <p:nvPr/>
        </p:nvGrpSpPr>
        <p:grpSpPr>
          <a:xfrm>
            <a:off x="0" y="3467100"/>
            <a:ext cx="9144000" cy="3590925"/>
            <a:chOff x="0" y="3467100"/>
            <a:chExt cx="9144000" cy="3590925"/>
          </a:xfrm>
        </p:grpSpPr>
        <p:pic>
          <p:nvPicPr>
            <p:cNvPr id="1030" name="Picture 6"/>
            <p:cNvPicPr>
              <a:picLocks noChangeAspect="1" noChangeArrowheads="1"/>
            </p:cNvPicPr>
            <p:nvPr/>
          </p:nvPicPr>
          <p:blipFill>
            <a:blip r:embed="rId7" cstate="print"/>
            <a:srcRect/>
            <a:stretch>
              <a:fillRect/>
            </a:stretch>
          </p:blipFill>
          <p:spPr bwMode="auto">
            <a:xfrm>
              <a:off x="0" y="3473296"/>
              <a:ext cx="3124200" cy="3546629"/>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flipH="1">
              <a:off x="2540000" y="3476625"/>
              <a:ext cx="4546600" cy="3409949"/>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srcRect/>
            <a:stretch>
              <a:fillRect/>
            </a:stretch>
          </p:blipFill>
          <p:spPr bwMode="auto">
            <a:xfrm>
              <a:off x="6096000" y="3467100"/>
              <a:ext cx="3048000" cy="3590925"/>
            </a:xfrm>
            <a:prstGeom prst="rect">
              <a:avLst/>
            </a:prstGeom>
            <a:noFill/>
            <a:ln w="9525">
              <a:noFill/>
              <a:miter lim="800000"/>
              <a:headEnd/>
              <a:tailEnd/>
            </a:ln>
          </p:spPr>
        </p:pic>
      </p:grpSp>
      <p:pic>
        <p:nvPicPr>
          <p:cNvPr id="19458" name="Picture 2" descr="http://www.nhim.net/DrawingElisha.JPG"/>
          <p:cNvPicPr>
            <a:picLocks noChangeAspect="1" noChangeArrowheads="1"/>
          </p:cNvPicPr>
          <p:nvPr/>
        </p:nvPicPr>
        <p:blipFill>
          <a:blip r:embed="rId10" cstate="print"/>
          <a:srcRect/>
          <a:stretch>
            <a:fillRect/>
          </a:stretch>
        </p:blipFill>
        <p:spPr bwMode="auto">
          <a:xfrm>
            <a:off x="1676400" y="3379653"/>
            <a:ext cx="5334000" cy="3478347"/>
          </a:xfrm>
          <a:prstGeom prst="rect">
            <a:avLst/>
          </a:prstGeom>
          <a:noFill/>
          <a:effectLst>
            <a:softEdge rad="127000"/>
          </a:effectLst>
        </p:spPr>
      </p:pic>
      <p:pic>
        <p:nvPicPr>
          <p:cNvPr id="13" name="Warfare_Summary.pptx261-2.wav">
            <a:hlinkClick r:id="" action="ppaction://media"/>
          </p:cNvPr>
          <p:cNvPicPr>
            <a:picLocks noRot="1" noChangeAspect="1"/>
          </p:cNvPicPr>
          <p:nvPr>
            <a:audioFile r:link="rId2"/>
          </p:nvPr>
        </p:nvPicPr>
        <p:blipFill>
          <a:blip r:embed="rId11" cstate="print"/>
          <a:stretch>
            <a:fillRect/>
          </a:stretch>
        </p:blipFill>
        <p:spPr>
          <a:xfrm>
            <a:off x="8748713" y="6462713"/>
            <a:ext cx="304800" cy="304800"/>
          </a:xfrm>
          <a:prstGeom prst="rect">
            <a:avLst/>
          </a:prstGeom>
        </p:spPr>
      </p:pic>
    </p:spTree>
    <p:custDataLst>
      <p:tags r:id="rId1"/>
    </p:custDataLst>
  </p:cSld>
  <p:clrMapOvr>
    <a:masterClrMapping/>
  </p:clrMapOvr>
  <p:transition advTm="1142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458"/>
                                        </p:tgtEl>
                                        <p:attrNameLst>
                                          <p:attrName>style.visibility</p:attrName>
                                        </p:attrNameLst>
                                      </p:cBhvr>
                                      <p:to>
                                        <p:strVal val="visible"/>
                                      </p:to>
                                    </p:set>
                                    <p:animEffect transition="in" filter="fade">
                                      <p:cBhvr>
                                        <p:cTn id="16" dur="2000"/>
                                        <p:tgtEl>
                                          <p:spTgt spid="194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19458"/>
                                        </p:tgtEl>
                                      </p:cBhvr>
                                    </p:animEffect>
                                    <p:set>
                                      <p:cBhvr>
                                        <p:cTn id="21" dur="1" fill="hold">
                                          <p:stCondLst>
                                            <p:cond delay="999"/>
                                          </p:stCondLst>
                                        </p:cTn>
                                        <p:tgtEl>
                                          <p:spTgt spid="19458"/>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152400" y="-76200"/>
            <a:ext cx="9281372" cy="1107996"/>
          </a:xfrm>
          <a:prstGeom prst="rect">
            <a:avLst/>
          </a:prstGeom>
          <a:noFill/>
        </p:spPr>
        <p:txBody>
          <a:bodyPr wrap="square" lIns="91440" tIns="45720" rIns="91440" bIns="45720">
            <a:spAutoFit/>
          </a:bodyPr>
          <a:lstStyle/>
          <a:p>
            <a:pPr algn="ctr"/>
            <a:r>
              <a:rPr lang="en-US" sz="6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Deliverance Ministry</a:t>
            </a:r>
          </a:p>
        </p:txBody>
      </p:sp>
      <p:pic>
        <p:nvPicPr>
          <p:cNvPr id="2051"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18239" y="987358"/>
            <a:ext cx="7656438" cy="5718242"/>
          </a:xfrm>
          <a:prstGeom prst="rect">
            <a:avLst/>
          </a:prstGeom>
          <a:noFill/>
          <a:ln w="9525">
            <a:noFill/>
            <a:miter lim="800000"/>
            <a:headEnd/>
            <a:tailEnd/>
          </a:ln>
          <a:effectLst>
            <a:softEdge rad="63500"/>
          </a:effectLst>
        </p:spPr>
      </p:pic>
      <p:pic>
        <p:nvPicPr>
          <p:cNvPr id="8" name="Warfare_Summary.pptx265-3.wav">
            <a:hlinkClick r:id="" action="ppaction://media"/>
          </p:cNvPr>
          <p:cNvPicPr>
            <a:picLocks noRot="1" noChangeAspect="1"/>
          </p:cNvPicPr>
          <p:nvPr>
            <a:audioFile r:link="rId1"/>
          </p:nvPr>
        </p:nvPicPr>
        <p:blipFill>
          <a:blip r:embed="rId6" cstate="print"/>
          <a:stretch>
            <a:fillRect/>
          </a:stretch>
        </p:blipFill>
        <p:spPr>
          <a:xfrm>
            <a:off x="8748713" y="6462713"/>
            <a:ext cx="304800" cy="304800"/>
          </a:xfrm>
          <a:prstGeom prst="rect">
            <a:avLst/>
          </a:prstGeom>
        </p:spPr>
      </p:pic>
    </p:spTree>
  </p:cSld>
  <p:clrMapOvr>
    <a:masterClrMapping/>
  </p:clrMapOvr>
  <p:transition advTm="297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05200" y="2383123"/>
            <a:ext cx="3657600" cy="4474877"/>
          </a:xfrm>
          <a:prstGeom prst="rect">
            <a:avLst/>
          </a:prstGeom>
          <a:noFill/>
          <a:ln w="9525">
            <a:noFill/>
            <a:miter lim="800000"/>
            <a:headEnd/>
            <a:tailEnd/>
          </a:ln>
          <a:effectLst>
            <a:softEdge rad="31750"/>
          </a:effectLst>
        </p:spPr>
      </p:pic>
      <p:pic>
        <p:nvPicPr>
          <p:cNvPr id="2050" name="Picture 2"/>
          <p:cNvPicPr>
            <a:picLocks noChangeAspect="1" noChangeArrowheads="1"/>
          </p:cNvPicPr>
          <p:nvPr/>
        </p:nvPicPr>
        <p:blipFill>
          <a:blip r:embed="rId7" cstate="print">
            <a:clrChange>
              <a:clrFrom>
                <a:srgbClr val="FFFFFF"/>
              </a:clrFrom>
              <a:clrTo>
                <a:srgbClr val="FFFFFF">
                  <a:alpha val="0"/>
                </a:srgbClr>
              </a:clrTo>
            </a:clrChange>
            <a:lum bright="10000" contrast="20000"/>
          </a:blip>
          <a:srcRect l="17708" t="8333"/>
          <a:stretch>
            <a:fillRect/>
          </a:stretch>
        </p:blipFill>
        <p:spPr bwMode="auto">
          <a:xfrm>
            <a:off x="3124200" y="1828800"/>
            <a:ext cx="6019800" cy="5029200"/>
          </a:xfrm>
          <a:prstGeom prst="rect">
            <a:avLst/>
          </a:prstGeom>
          <a:noFill/>
          <a:ln w="9525">
            <a:noFill/>
            <a:miter lim="800000"/>
            <a:headEnd/>
            <a:tailEnd/>
          </a:ln>
          <a:effectLst>
            <a:softEdge rad="31750"/>
          </a:effectLst>
        </p:spPr>
      </p:pic>
      <p:pic>
        <p:nvPicPr>
          <p:cNvPr id="1027" name="Picture 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 y="2150647"/>
            <a:ext cx="3899647" cy="4707353"/>
          </a:xfrm>
          <a:prstGeom prst="rect">
            <a:avLst/>
          </a:prstGeom>
          <a:noFill/>
          <a:ln w="9525">
            <a:noFill/>
            <a:miter lim="800000"/>
            <a:headEnd/>
            <a:tailEnd/>
          </a:ln>
          <a:effectLst>
            <a:softEdge rad="31750"/>
          </a:effectLst>
        </p:spPr>
      </p:pic>
      <p:pic>
        <p:nvPicPr>
          <p:cNvPr id="1026" name="Picture 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0" y="2166879"/>
            <a:ext cx="3886200" cy="4691121"/>
          </a:xfrm>
          <a:prstGeom prst="rect">
            <a:avLst/>
          </a:prstGeom>
          <a:noFill/>
          <a:ln w="9525">
            <a:noFill/>
            <a:miter lim="800000"/>
            <a:headEnd/>
            <a:tailEnd/>
          </a:ln>
          <a:effectLst>
            <a:softEdge rad="31750"/>
          </a:effectLst>
        </p:spPr>
      </p:pic>
      <p:sp>
        <p:nvSpPr>
          <p:cNvPr id="4" name="Rectangle 3"/>
          <p:cNvSpPr/>
          <p:nvPr/>
        </p:nvSpPr>
        <p:spPr>
          <a:xfrm>
            <a:off x="-1" y="0"/>
            <a:ext cx="8991601" cy="2235099"/>
          </a:xfrm>
          <a:prstGeom prst="rect">
            <a:avLst/>
          </a:prstGeom>
          <a:noFill/>
        </p:spPr>
        <p:txBody>
          <a:bodyPr wrap="square" lIns="91440" tIns="45720" rIns="91440" bIns="45720">
            <a:spAutoFit/>
          </a:bodyPr>
          <a:lstStyle/>
          <a:p>
            <a:pPr algn="ctr">
              <a:lnSpc>
                <a:spcPts val="5500"/>
              </a:lnSpc>
            </a:pPr>
            <a:r>
              <a:rPr lang="en-US" sz="6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gift of tongues </a:t>
            </a: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hinders</a:t>
            </a:r>
            <a:endParaRPr lang="en-US" sz="6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lnSpc>
                <a:spcPts val="5500"/>
              </a:lnSpc>
            </a:pP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r>
              <a:rPr lang="en-US" sz="6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emonic spirits from</a:t>
            </a:r>
          </a:p>
          <a:p>
            <a:pPr algn="ctr">
              <a:lnSpc>
                <a:spcPts val="5500"/>
              </a:lnSpc>
            </a:pPr>
            <a:r>
              <a:rPr lang="en-US" sz="6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disguising themselves…</a:t>
            </a:r>
          </a:p>
        </p:txBody>
      </p:sp>
      <p:sp>
        <p:nvSpPr>
          <p:cNvPr id="7" name="Rectangle 6"/>
          <p:cNvSpPr/>
          <p:nvPr/>
        </p:nvSpPr>
        <p:spPr>
          <a:xfrm>
            <a:off x="381000" y="0"/>
            <a:ext cx="8569975" cy="1569660"/>
          </a:xfrm>
          <a:prstGeom prst="rect">
            <a:avLst/>
          </a:prstGeom>
        </p:spPr>
        <p:txBody>
          <a:bodyPr wrap="none">
            <a:spAutoFit/>
          </a:bodyPr>
          <a:lstStyle/>
          <a:p>
            <a:r>
              <a:rPr lang="en-US"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Testing of Spirits</a:t>
            </a:r>
            <a:endParaRPr lang="en-US" sz="9600" dirty="0"/>
          </a:p>
        </p:txBody>
      </p:sp>
      <p:pic>
        <p:nvPicPr>
          <p:cNvPr id="12" name="Warfare_Summary.pptx262-3.wav">
            <a:hlinkClick r:id="" action="ppaction://media"/>
          </p:cNvPr>
          <p:cNvPicPr>
            <a:picLocks noRot="1" noChangeAspect="1"/>
          </p:cNvPicPr>
          <p:nvPr>
            <a:audioFile r:link="rId2"/>
          </p:nvPr>
        </p:nvPicPr>
        <p:blipFill>
          <a:blip r:embed="rId10" cstate="print"/>
          <a:stretch>
            <a:fillRect/>
          </a:stretch>
        </p:blipFill>
        <p:spPr>
          <a:xfrm>
            <a:off x="8748713" y="6462713"/>
            <a:ext cx="304800" cy="304800"/>
          </a:xfrm>
          <a:prstGeom prst="rect">
            <a:avLst/>
          </a:prstGeom>
        </p:spPr>
      </p:pic>
    </p:spTree>
    <p:custDataLst>
      <p:tags r:id="rId1"/>
    </p:custDataLst>
  </p:cSld>
  <p:clrMapOvr>
    <a:masterClrMapping/>
  </p:clrMapOvr>
  <p:transition advTm="835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1000"/>
                                        <p:tgtEl>
                                          <p:spTgt spid="7"/>
                                        </p:tgtEl>
                                      </p:cBhvr>
                                    </p:animEffect>
                                    <p:set>
                                      <p:cBhvr>
                                        <p:cTn id="11" dur="1" fill="hold">
                                          <p:stCondLst>
                                            <p:cond delay="999"/>
                                          </p:stCondLst>
                                        </p:cTn>
                                        <p:tgtEl>
                                          <p:spTgt spid="7"/>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3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2050"/>
                                        </p:tgtEl>
                                      </p:cBhvr>
                                    </p:animEffect>
                                    <p:set>
                                      <p:cBhvr>
                                        <p:cTn id="27" dur="1" fill="hold">
                                          <p:stCondLst>
                                            <p:cond delay="1999"/>
                                          </p:stCondLst>
                                        </p:cTn>
                                        <p:tgtEl>
                                          <p:spTgt spid="205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3"/>
                                        </p:tgtEl>
                                      </p:cBhvr>
                                    </p:animEffect>
                                    <p:set>
                                      <p:cBhvr>
                                        <p:cTn id="32" dur="1" fill="hold">
                                          <p:stCondLst>
                                            <p:cond delay="1999"/>
                                          </p:stCondLst>
                                        </p:cTn>
                                        <p:tgtEl>
                                          <p:spTgt spid="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fade">
                                      <p:cBhvr>
                                        <p:cTn id="35" dur="1000"/>
                                        <p:tgtEl>
                                          <p:spTgt spid="1027"/>
                                        </p:tgtEl>
                                      </p:cBhvr>
                                    </p:animEffect>
                                  </p:childTnLst>
                                </p:cTn>
                              </p:par>
                              <p:par>
                                <p:cTn id="36" presetID="10"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1000"/>
                                        <p:tgtEl>
                                          <p:spTgt spid="10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000"/>
                                        <p:tgtEl>
                                          <p:spTgt spid="1026"/>
                                        </p:tgtEl>
                                      </p:cBhvr>
                                    </p:animEffect>
                                    <p:set>
                                      <p:cBhvr>
                                        <p:cTn id="43"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4"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76200" y="167054"/>
            <a:ext cx="8926854" cy="3566746"/>
          </a:xfrm>
          <a:prstGeom prst="rect">
            <a:avLst/>
          </a:prstGeom>
          <a:noFill/>
        </p:spPr>
        <p:txBody>
          <a:bodyPr wrap="square" lIns="91440" tIns="45720" rIns="91440" bIns="45720">
            <a:spAutoFit/>
          </a:bodyPr>
          <a:lstStyle/>
          <a:p>
            <a:pPr algn="ctr">
              <a:lnSpc>
                <a:spcPts val="13400"/>
              </a:lnSpc>
            </a:pPr>
            <a:r>
              <a:rPr lang="en-US" sz="13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Spiritual Weapons</a:t>
            </a:r>
          </a:p>
        </p:txBody>
      </p:sp>
      <p:pic>
        <p:nvPicPr>
          <p:cNvPr id="2052"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562600" y="3470459"/>
            <a:ext cx="3505200" cy="3387541"/>
          </a:xfrm>
          <a:prstGeom prst="rect">
            <a:avLst/>
          </a:prstGeom>
          <a:noFill/>
          <a:ln w="9525">
            <a:noFill/>
            <a:miter lim="800000"/>
            <a:headEnd/>
            <a:tailEnd/>
          </a:ln>
          <a:effectLst>
            <a:softEdge rad="12700"/>
          </a:effectLst>
        </p:spPr>
      </p:pic>
      <p:pic>
        <p:nvPicPr>
          <p:cNvPr id="7"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76200" y="3394259"/>
            <a:ext cx="3505200" cy="3387541"/>
          </a:xfrm>
          <a:prstGeom prst="rect">
            <a:avLst/>
          </a:prstGeom>
          <a:noFill/>
          <a:ln w="9525">
            <a:noFill/>
            <a:miter lim="800000"/>
            <a:headEnd/>
            <a:tailEnd/>
          </a:ln>
          <a:effectLst>
            <a:softEdge rad="12700"/>
          </a:effectLst>
        </p:spPr>
      </p:pic>
      <p:pic>
        <p:nvPicPr>
          <p:cNvPr id="1026"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29000" y="3581400"/>
            <a:ext cx="2475744" cy="3169788"/>
          </a:xfrm>
          <a:prstGeom prst="rect">
            <a:avLst/>
          </a:prstGeom>
          <a:noFill/>
          <a:ln w="9525">
            <a:noFill/>
            <a:miter lim="800000"/>
            <a:headEnd/>
            <a:tailEnd/>
          </a:ln>
          <a:effectLst>
            <a:softEdge rad="31750"/>
          </a:effectLst>
        </p:spPr>
      </p:pic>
      <p:pic>
        <p:nvPicPr>
          <p:cNvPr id="12" name="Warfare_Summary.pptx257-4.wav">
            <a:hlinkClick r:id="" action="ppaction://media"/>
          </p:cNvPr>
          <p:cNvPicPr>
            <a:picLocks noRot="1" noChangeAspect="1"/>
          </p:cNvPicPr>
          <p:nvPr>
            <a:audioFile r:link="rId1"/>
          </p:nvPr>
        </p:nvPicPr>
        <p:blipFill>
          <a:blip r:embed="rId7" cstate="print"/>
          <a:stretch>
            <a:fillRect/>
          </a:stretch>
        </p:blipFill>
        <p:spPr>
          <a:xfrm>
            <a:off x="8748713" y="6462713"/>
            <a:ext cx="304800" cy="304800"/>
          </a:xfrm>
          <a:prstGeom prst="rect">
            <a:avLst/>
          </a:prstGeom>
        </p:spPr>
      </p:pic>
    </p:spTree>
  </p:cSld>
  <p:clrMapOvr>
    <a:masterClrMapping/>
  </p:clrMapOvr>
  <p:transition advTm="3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0" y="-76200"/>
            <a:ext cx="9144000" cy="2923877"/>
          </a:xfrm>
          <a:prstGeom prst="rect">
            <a:avLst/>
          </a:prstGeom>
          <a:noFill/>
        </p:spPr>
        <p:txBody>
          <a:bodyPr wrap="square" lIns="91440" tIns="45720" rIns="91440" bIns="45720">
            <a:spAutoFit/>
          </a:bodyPr>
          <a:lstStyle/>
          <a:p>
            <a:pPr algn="ctr"/>
            <a:r>
              <a:rPr lang="en-US" sz="7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Hand to Hand Combat</a:t>
            </a:r>
          </a:p>
          <a:p>
            <a:pPr algn="ctr"/>
            <a:endPar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endPar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Rectangle 2"/>
          <p:cNvSpPr/>
          <p:nvPr/>
        </p:nvSpPr>
        <p:spPr>
          <a:xfrm>
            <a:off x="0" y="1143000"/>
            <a:ext cx="7791044" cy="1195199"/>
          </a:xfrm>
          <a:prstGeom prst="rect">
            <a:avLst/>
          </a:prstGeom>
        </p:spPr>
        <p:txBody>
          <a:bodyPr wrap="none">
            <a:spAutoFit/>
          </a:bodyPr>
          <a:lstStyle/>
          <a:p>
            <a:pPr>
              <a:lnSpc>
                <a:spcPts val="4300"/>
              </a:lnSpc>
            </a:pPr>
            <a:r>
              <a:rPr lang="en-US" sz="40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Mark 16:18  </a:t>
            </a:r>
            <a:r>
              <a:rPr lang="en-US" sz="4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‘they will pick up snakes</a:t>
            </a:r>
            <a:br>
              <a:rPr lang="en-US" sz="4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4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with their hands’</a:t>
            </a:r>
          </a:p>
        </p:txBody>
      </p:sp>
      <p:sp>
        <p:nvSpPr>
          <p:cNvPr id="5" name="Rectangle 4"/>
          <p:cNvSpPr/>
          <p:nvPr/>
        </p:nvSpPr>
        <p:spPr>
          <a:xfrm>
            <a:off x="0" y="2661875"/>
            <a:ext cx="8991600" cy="1757725"/>
          </a:xfrm>
          <a:prstGeom prst="rect">
            <a:avLst/>
          </a:prstGeom>
        </p:spPr>
        <p:txBody>
          <a:bodyPr wrap="square">
            <a:spAutoFit/>
          </a:bodyPr>
          <a:lstStyle/>
          <a:p>
            <a:pPr>
              <a:lnSpc>
                <a:spcPts val="4300"/>
              </a:lnSpc>
            </a:pPr>
            <a:r>
              <a:rPr lang="en-US" sz="4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Movements in the Physical</a:t>
            </a:r>
            <a:br>
              <a:rPr lang="en-US" sz="4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4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realm, are transferred</a:t>
            </a:r>
            <a:br>
              <a:rPr lang="en-US" sz="4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4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into the spiritual realm.</a:t>
            </a:r>
            <a:endParaRPr lang="en-US" sz="4400" spc="-150" dirty="0"/>
          </a:p>
        </p:txBody>
      </p:sp>
      <p:sp>
        <p:nvSpPr>
          <p:cNvPr id="6" name="Rectangle 5"/>
          <p:cNvSpPr/>
          <p:nvPr/>
        </p:nvSpPr>
        <p:spPr>
          <a:xfrm>
            <a:off x="0" y="4875149"/>
            <a:ext cx="5791200" cy="1982851"/>
          </a:xfrm>
          <a:prstGeom prst="rect">
            <a:avLst/>
          </a:prstGeom>
        </p:spPr>
        <p:txBody>
          <a:bodyPr wrap="square">
            <a:spAutoFit/>
          </a:bodyPr>
          <a:lstStyle/>
          <a:p>
            <a:pPr>
              <a:lnSpc>
                <a:spcPts val="4900"/>
              </a:lnSpc>
            </a:pPr>
            <a:r>
              <a:rPr lang="en-US" sz="48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Militant attitude</a:t>
            </a:r>
            <a:br>
              <a:rPr lang="en-US" sz="48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4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against demonic spirits</a:t>
            </a:r>
            <a:br>
              <a:rPr lang="en-US" sz="4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48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is needed</a:t>
            </a:r>
            <a:endParaRPr lang="en-US" sz="4400" spc="-150" dirty="0"/>
          </a:p>
        </p:txBody>
      </p:sp>
      <p:pic>
        <p:nvPicPr>
          <p:cNvPr id="1029"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flipH="1">
            <a:off x="4795520" y="1981200"/>
            <a:ext cx="4424680" cy="4953000"/>
          </a:xfrm>
          <a:prstGeom prst="rect">
            <a:avLst/>
          </a:prstGeom>
          <a:noFill/>
          <a:ln w="9525">
            <a:noFill/>
            <a:miter lim="800000"/>
            <a:headEnd/>
            <a:tailEnd/>
          </a:ln>
          <a:effectLst>
            <a:softEdge rad="63500"/>
          </a:effectLst>
        </p:spPr>
      </p:pic>
      <p:pic>
        <p:nvPicPr>
          <p:cNvPr id="12" name="Warfare_Summary.pptx260-1.wav">
            <a:hlinkClick r:id="" action="ppaction://media"/>
          </p:cNvPr>
          <p:cNvPicPr>
            <a:picLocks noRot="1" noChangeAspect="1"/>
          </p:cNvPicPr>
          <p:nvPr>
            <a:audioFile r:link="rId2"/>
          </p:nvPr>
        </p:nvPicPr>
        <p:blipFill>
          <a:blip r:embed="rId7" cstate="print"/>
          <a:stretch>
            <a:fillRect/>
          </a:stretch>
        </p:blipFill>
        <p:spPr>
          <a:xfrm>
            <a:off x="8748713" y="6462713"/>
            <a:ext cx="304800" cy="304800"/>
          </a:xfrm>
          <a:prstGeom prst="rect">
            <a:avLst/>
          </a:prstGeom>
        </p:spPr>
      </p:pic>
    </p:spTree>
    <p:custDataLst>
      <p:tags r:id="rId1"/>
    </p:custDataLst>
  </p:cSld>
  <p:clrMapOvr>
    <a:masterClrMapping/>
  </p:clrMapOvr>
  <p:transition advTm="545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fade">
                                      <p:cBhvr>
                                        <p:cTn id="11" dur="1000"/>
                                        <p:tgtEl>
                                          <p:spTgt spid="10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3"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152400" y="-30812"/>
            <a:ext cx="9448800" cy="1859612"/>
          </a:xfrm>
          <a:prstGeom prst="rect">
            <a:avLst/>
          </a:prstGeom>
          <a:noFill/>
        </p:spPr>
        <p:txBody>
          <a:bodyPr wrap="square" lIns="91440" tIns="45720" rIns="91440" bIns="45720">
            <a:spAutoFit/>
          </a:bodyPr>
          <a:lstStyle/>
          <a:p>
            <a:pPr algn="ctr">
              <a:lnSpc>
                <a:spcPts val="7000"/>
              </a:lnSpc>
            </a:pPr>
            <a:r>
              <a:rPr lang="en-US" sz="6600" b="1" cap="none"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demons are </a:t>
            </a:r>
            <a:r>
              <a:rPr lang="en-US" sz="7200" b="1" cap="none"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brutal</a:t>
            </a:r>
            <a:r>
              <a:rPr lang="en-US" sz="6600" b="1" cap="none"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lgn="ctr">
              <a:lnSpc>
                <a:spcPts val="7000"/>
              </a:lnSpc>
            </a:pPr>
            <a:r>
              <a:rPr lang="en-US" sz="5800" b="1" cap="none"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utterly ruthless, </a:t>
            </a:r>
            <a:r>
              <a:rPr lang="en-US" sz="58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have no mercy</a:t>
            </a:r>
            <a:endParaRPr lang="en-US" sz="5800" b="1" cap="none"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a:off x="2438400" y="5867400"/>
            <a:ext cx="4396781" cy="1015663"/>
          </a:xfrm>
          <a:prstGeom prst="rect">
            <a:avLst/>
          </a:prstGeom>
        </p:spPr>
        <p:txBody>
          <a:bodyPr wrap="none">
            <a:spAutoFit/>
          </a:bodyPr>
          <a:lstStyle/>
          <a:p>
            <a:r>
              <a:rPr lang="en-US" sz="60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Show no fear!</a:t>
            </a:r>
            <a:endParaRPr lang="en-US" sz="6000" dirty="0"/>
          </a:p>
        </p:txBody>
      </p:sp>
      <p:pic>
        <p:nvPicPr>
          <p:cNvPr id="11" name="Warfare_Summary.pptx292-3.wav">
            <a:hlinkClick r:id="" action="ppaction://media"/>
          </p:cNvPr>
          <p:cNvPicPr>
            <a:picLocks noRot="1" noChangeAspect="1"/>
          </p:cNvPicPr>
          <p:nvPr>
            <a:audioFile r:link="rId2"/>
          </p:nvPr>
        </p:nvPicPr>
        <p:blipFill>
          <a:blip r:embed="rId7" cstate="print"/>
          <a:stretch>
            <a:fillRect/>
          </a:stretch>
        </p:blipFill>
        <p:spPr>
          <a:xfrm>
            <a:off x="8748713" y="6462713"/>
            <a:ext cx="304800" cy="304800"/>
          </a:xfrm>
          <a:prstGeom prst="rect">
            <a:avLst/>
          </a:prstGeom>
        </p:spPr>
      </p:pic>
    </p:spTree>
    <p:custDataLst>
      <p:tags r:id="rId1"/>
    </p:custDataLst>
  </p:cSld>
  <p:clrMapOvr>
    <a:masterClrMapping/>
  </p:clrMapOvr>
  <p:transition advTm="499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4" grpId="0"/>
      <p:bldP spid="6"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743200" y="2474259"/>
            <a:ext cx="5006788" cy="4510088"/>
          </a:xfrm>
          <a:prstGeom prst="rect">
            <a:avLst/>
          </a:prstGeom>
          <a:noFill/>
          <a:ln w="9525">
            <a:noFill/>
            <a:miter lim="800000"/>
            <a:headEnd/>
            <a:tailEnd/>
          </a:ln>
          <a:effectLst>
            <a:softEdge rad="31750"/>
          </a:effectLst>
        </p:spPr>
      </p:pic>
      <p:pic>
        <p:nvPicPr>
          <p:cNvPr id="2051"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flipH="1">
            <a:off x="2873188" y="2597603"/>
            <a:ext cx="4724400" cy="4260397"/>
          </a:xfrm>
          <a:prstGeom prst="rect">
            <a:avLst/>
          </a:prstGeom>
          <a:noFill/>
          <a:ln w="9525">
            <a:noFill/>
            <a:miter lim="800000"/>
            <a:headEnd/>
            <a:tailEnd/>
          </a:ln>
          <a:effectLst>
            <a:softEdge rad="31750"/>
          </a:effectLst>
        </p:spPr>
      </p:pic>
      <p:sp>
        <p:nvSpPr>
          <p:cNvPr id="4" name="Rectangle 3"/>
          <p:cNvSpPr/>
          <p:nvPr/>
        </p:nvSpPr>
        <p:spPr>
          <a:xfrm>
            <a:off x="576836" y="-82391"/>
            <a:ext cx="7957564" cy="221599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3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HOLY  FIRE</a:t>
            </a:r>
          </a:p>
        </p:txBody>
      </p:sp>
      <p:pic>
        <p:nvPicPr>
          <p:cNvPr id="1029" name="Picture 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791200" y="3124200"/>
            <a:ext cx="5753100" cy="2876550"/>
          </a:xfrm>
          <a:prstGeom prst="rect">
            <a:avLst/>
          </a:prstGeom>
          <a:noFill/>
          <a:ln w="9525">
            <a:noFill/>
            <a:miter lim="800000"/>
            <a:headEnd/>
            <a:tailEnd/>
          </a:ln>
        </p:spPr>
      </p:pic>
      <p:pic>
        <p:nvPicPr>
          <p:cNvPr id="8" name="Warfare_Summary.pptx283-1.wav">
            <a:hlinkClick r:id="" action="ppaction://media"/>
          </p:cNvPr>
          <p:cNvPicPr>
            <a:picLocks noRot="1" noChangeAspect="1"/>
          </p:cNvPicPr>
          <p:nvPr>
            <a:audioFile r:link="rId2"/>
          </p:nvPr>
        </p:nvPicPr>
        <p:blipFill>
          <a:blip r:embed="rId9" cstate="print"/>
          <a:stretch>
            <a:fillRect/>
          </a:stretch>
        </p:blipFill>
        <p:spPr>
          <a:xfrm>
            <a:off x="8748713" y="6462713"/>
            <a:ext cx="304800" cy="304800"/>
          </a:xfrm>
          <a:prstGeom prst="rect">
            <a:avLst/>
          </a:prstGeom>
        </p:spPr>
      </p:pic>
    </p:spTree>
    <p:custDataLst>
      <p:tags r:id="rId1"/>
    </p:custDataLst>
  </p:cSld>
  <p:clrMapOvr>
    <a:masterClrMapping/>
  </p:clrMapOvr>
  <p:transition advTm="340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 2.22222E-6 L 1.91875 2.22222E-6 " pathEditMode="relative" rAng="0" ptsTypes="AA">
                                      <p:cBhvr>
                                        <p:cTn id="10" dur="3000" fill="hold"/>
                                        <p:tgtEl>
                                          <p:spTgt spid="1029"/>
                                        </p:tgtEl>
                                        <p:attrNameLst>
                                          <p:attrName>ppt_x</p:attrName>
                                          <p:attrName>ppt_y</p:attrName>
                                        </p:attrNameLst>
                                      </p:cBhvr>
                                      <p:rCtr x="959" y="0"/>
                                    </p:animMotion>
                                  </p:childTnLst>
                                </p:cTn>
                              </p:par>
                              <p:par>
                                <p:cTn id="11" presetID="10" presetClass="exit" presetSubtype="0" fill="hold" nodeType="withEffect">
                                  <p:stCondLst>
                                    <p:cond delay="100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par>
                                <p:cTn id="14" presetID="63" presetClass="path" presetSubtype="0" decel="50000" fill="hold" nodeType="withEffect">
                                  <p:stCondLst>
                                    <p:cond delay="1100"/>
                                  </p:stCondLst>
                                  <p:childTnLst>
                                    <p:animMotion origin="layout" path="M -4.72222E-6 -3.33333E-6 L 0.45955 -3.33333E-6 " pathEditMode="relative" rAng="0" ptsTypes="AA">
                                      <p:cBhvr>
                                        <p:cTn id="15" dur="3000" fill="hold"/>
                                        <p:tgtEl>
                                          <p:spTgt spid="2053"/>
                                        </p:tgtEl>
                                        <p:attrNameLst>
                                          <p:attrName>ppt_x</p:attrName>
                                          <p:attrName>ppt_y</p:attrName>
                                        </p:attrNameLst>
                                      </p:cBhvr>
                                      <p:rCtr x="230" y="0"/>
                                    </p:animMotion>
                                  </p:childTnLst>
                                </p:cTn>
                              </p:par>
                              <p:par>
                                <p:cTn id="16" presetID="10" presetClass="exit" presetSubtype="0" fill="hold" nodeType="withEffect">
                                  <p:stCondLst>
                                    <p:cond delay="1300"/>
                                  </p:stCondLst>
                                  <p:childTnLst>
                                    <p:animEffect transition="out" filter="fade">
                                      <p:cBhvr>
                                        <p:cTn id="17" dur="3000"/>
                                        <p:tgtEl>
                                          <p:spTgt spid="2053"/>
                                        </p:tgtEl>
                                      </p:cBhvr>
                                    </p:animEffect>
                                    <p:set>
                                      <p:cBhvr>
                                        <p:cTn id="18" dur="1" fill="hold">
                                          <p:stCondLst>
                                            <p:cond delay="2999"/>
                                          </p:stCondLst>
                                        </p:cTn>
                                        <p:tgtEl>
                                          <p:spTgt spid="20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5" cstate="print">
            <a:clrChange>
              <a:clrFrom>
                <a:srgbClr val="FFFFFF"/>
              </a:clrFrom>
              <a:clrTo>
                <a:srgbClr val="FFFFFF">
                  <a:alpha val="0"/>
                </a:srgbClr>
              </a:clrTo>
            </a:clrChange>
          </a:blip>
          <a:srcRect l="2738" t="1869" r="814" b="2642"/>
          <a:stretch>
            <a:fillRect/>
          </a:stretch>
        </p:blipFill>
        <p:spPr bwMode="auto">
          <a:xfrm rot="618903">
            <a:off x="6019800" y="1524000"/>
            <a:ext cx="2895600" cy="4683190"/>
          </a:xfrm>
          <a:prstGeom prst="rect">
            <a:avLst/>
          </a:prstGeom>
          <a:noFill/>
          <a:ln w="9525">
            <a:noFill/>
            <a:miter lim="800000"/>
            <a:headEnd/>
            <a:tailEnd/>
          </a:ln>
          <a:effectLst>
            <a:softEdge rad="31750"/>
          </a:effectLst>
        </p:spPr>
      </p:pic>
      <p:pic>
        <p:nvPicPr>
          <p:cNvPr id="4099"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flipH="1">
            <a:off x="1809750" y="1200150"/>
            <a:ext cx="4675294" cy="3148013"/>
          </a:xfrm>
          <a:prstGeom prst="rect">
            <a:avLst/>
          </a:prstGeom>
          <a:noFill/>
          <a:ln w="9525">
            <a:noFill/>
            <a:miter lim="800000"/>
            <a:headEnd/>
            <a:tailEnd/>
          </a:ln>
          <a:effectLst>
            <a:softEdge rad="12700"/>
          </a:effectLst>
        </p:spPr>
      </p:pic>
      <p:pic>
        <p:nvPicPr>
          <p:cNvPr id="4101"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62000" y="1371600"/>
            <a:ext cx="3630033" cy="5762625"/>
          </a:xfrm>
          <a:prstGeom prst="rect">
            <a:avLst/>
          </a:prstGeom>
          <a:noFill/>
          <a:ln w="9525">
            <a:noFill/>
            <a:miter lim="800000"/>
            <a:headEnd/>
            <a:tailEnd/>
          </a:ln>
          <a:effectLst>
            <a:softEdge rad="31750"/>
          </a:effectLst>
        </p:spPr>
      </p:pic>
      <p:pic>
        <p:nvPicPr>
          <p:cNvPr id="4103"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flipH="1">
            <a:off x="1800225" y="4371975"/>
            <a:ext cx="2790826" cy="2390775"/>
          </a:xfrm>
          <a:prstGeom prst="rect">
            <a:avLst/>
          </a:prstGeom>
          <a:noFill/>
          <a:ln w="9525">
            <a:noFill/>
            <a:miter lim="800000"/>
            <a:headEnd/>
            <a:tailEnd/>
          </a:ln>
          <a:effectLst>
            <a:softEdge rad="63500"/>
          </a:effectLst>
        </p:spPr>
      </p:pic>
      <p:pic>
        <p:nvPicPr>
          <p:cNvPr id="4106" name="Picture 10"/>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191000" y="4343400"/>
            <a:ext cx="3509788" cy="2286000"/>
          </a:xfrm>
          <a:prstGeom prst="rect">
            <a:avLst/>
          </a:prstGeom>
          <a:noFill/>
          <a:ln w="9525">
            <a:noFill/>
            <a:miter lim="800000"/>
            <a:headEnd/>
            <a:tailEnd/>
          </a:ln>
          <a:effectLst>
            <a:softEdge rad="63500"/>
          </a:effectLst>
        </p:spPr>
      </p:pic>
      <p:pic>
        <p:nvPicPr>
          <p:cNvPr id="10" name="Warfare_Summary.pptx282-2.wav">
            <a:hlinkClick r:id="" action="ppaction://media"/>
          </p:cNvPr>
          <p:cNvPicPr>
            <a:picLocks noRot="1" noChangeAspect="1"/>
          </p:cNvPicPr>
          <p:nvPr>
            <a:audioFile r:link="rId2"/>
          </p:nvPr>
        </p:nvPicPr>
        <p:blipFill>
          <a:blip r:embed="rId10" cstate="print"/>
          <a:stretch>
            <a:fillRect/>
          </a:stretch>
        </p:blipFill>
        <p:spPr>
          <a:xfrm>
            <a:off x="8748713" y="6462713"/>
            <a:ext cx="304800" cy="304800"/>
          </a:xfrm>
          <a:prstGeom prst="rect">
            <a:avLst/>
          </a:prstGeom>
        </p:spPr>
      </p:pic>
      <p:sp>
        <p:nvSpPr>
          <p:cNvPr id="11" name="Rectangle 10"/>
          <p:cNvSpPr/>
          <p:nvPr/>
        </p:nvSpPr>
        <p:spPr>
          <a:xfrm>
            <a:off x="-7775" y="-152400"/>
            <a:ext cx="9227975" cy="1400383"/>
          </a:xfrm>
          <a:prstGeom prst="rect">
            <a:avLst/>
          </a:prstGeom>
          <a:noFill/>
        </p:spPr>
        <p:txBody>
          <a:bodyPr wrap="none" lIns="91440" tIns="45720" rIns="91440" bIns="45720">
            <a:spAutoFit/>
          </a:bodyPr>
          <a:lstStyle/>
          <a:p>
            <a:pPr algn="ctr"/>
            <a:r>
              <a:rPr lang="en-US" sz="85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Calling fo</a:t>
            </a:r>
            <a:r>
              <a:rPr lang="en-US" sz="85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 Weapons</a:t>
            </a:r>
            <a:endParaRPr lang="en-US" sz="85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ustDataLst>
      <p:tags r:id="rId1"/>
    </p:custDataLst>
  </p:cSld>
  <p:clrMapOvr>
    <a:masterClrMapping/>
  </p:clrMapOvr>
  <p:transition advTm="199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500"/>
                            </p:stCondLst>
                            <p:childTnLst>
                              <p:par>
                                <p:cTn id="13" presetID="10" presetClass="entr" presetSubtype="0" fill="hold" nodeType="afterEffect">
                                  <p:stCondLst>
                                    <p:cond delay="1000"/>
                                  </p:stCondLst>
                                  <p:childTnLst>
                                    <p:set>
                                      <p:cBhvr>
                                        <p:cTn id="14" dur="1" fill="hold">
                                          <p:stCondLst>
                                            <p:cond delay="0"/>
                                          </p:stCondLst>
                                        </p:cTn>
                                        <p:tgtEl>
                                          <p:spTgt spid="4099"/>
                                        </p:tgtEl>
                                        <p:attrNameLst>
                                          <p:attrName>style.visibility</p:attrName>
                                        </p:attrNameLst>
                                      </p:cBhvr>
                                      <p:to>
                                        <p:strVal val="visible"/>
                                      </p:to>
                                    </p:set>
                                    <p:animEffect transition="in" filter="fade">
                                      <p:cBhvr>
                                        <p:cTn id="15" dur="500"/>
                                        <p:tgtEl>
                                          <p:spTgt spid="4099"/>
                                        </p:tgtEl>
                                      </p:cBhvr>
                                    </p:animEffect>
                                  </p:childTnLst>
                                </p:cTn>
                              </p:par>
                            </p:childTnLst>
                          </p:cTn>
                        </p:par>
                        <p:par>
                          <p:cTn id="16" fill="hold">
                            <p:stCondLst>
                              <p:cond delay="3000"/>
                            </p:stCondLst>
                            <p:childTnLst>
                              <p:par>
                                <p:cTn id="17" presetID="10" presetClass="entr" presetSubtype="0" fill="hold" nodeType="afterEffect">
                                  <p:stCondLst>
                                    <p:cond delay="100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childTnLst>
                          </p:cTn>
                        </p:par>
                        <p:par>
                          <p:cTn id="20" fill="hold">
                            <p:stCondLst>
                              <p:cond delay="4500"/>
                            </p:stCondLst>
                            <p:childTnLst>
                              <p:par>
                                <p:cTn id="21" presetID="10" presetClass="entr" presetSubtype="0" fill="hold" nodeType="afterEffect">
                                  <p:stCondLst>
                                    <p:cond delay="1000"/>
                                  </p:stCondLst>
                                  <p:childTnLst>
                                    <p:set>
                                      <p:cBhvr>
                                        <p:cTn id="22" dur="1" fill="hold">
                                          <p:stCondLst>
                                            <p:cond delay="0"/>
                                          </p:stCondLst>
                                        </p:cTn>
                                        <p:tgtEl>
                                          <p:spTgt spid="4103"/>
                                        </p:tgtEl>
                                        <p:attrNameLst>
                                          <p:attrName>style.visibility</p:attrName>
                                        </p:attrNameLst>
                                      </p:cBhvr>
                                      <p:to>
                                        <p:strVal val="visible"/>
                                      </p:to>
                                    </p:set>
                                    <p:animEffect transition="in" filter="fade">
                                      <p:cBhvr>
                                        <p:cTn id="23" dur="500"/>
                                        <p:tgtEl>
                                          <p:spTgt spid="4103"/>
                                        </p:tgtEl>
                                      </p:cBhvr>
                                    </p:animEffect>
                                  </p:childTnLst>
                                </p:cTn>
                              </p:par>
                            </p:childTnLst>
                          </p:cTn>
                        </p:par>
                        <p:par>
                          <p:cTn id="24" fill="hold">
                            <p:stCondLst>
                              <p:cond delay="6000"/>
                            </p:stCondLst>
                            <p:childTnLst>
                              <p:par>
                                <p:cTn id="25" presetID="10" presetClass="entr" presetSubtype="0" fill="hold" nodeType="afterEffect">
                                  <p:stCondLst>
                                    <p:cond delay="1000"/>
                                  </p:stCondLst>
                                  <p:childTnLst>
                                    <p:set>
                                      <p:cBhvr>
                                        <p:cTn id="26" dur="1" fill="hold">
                                          <p:stCondLst>
                                            <p:cond delay="0"/>
                                          </p:stCondLst>
                                        </p:cTn>
                                        <p:tgtEl>
                                          <p:spTgt spid="4101"/>
                                        </p:tgtEl>
                                        <p:attrNameLst>
                                          <p:attrName>style.visibility</p:attrName>
                                        </p:attrNameLst>
                                      </p:cBhvr>
                                      <p:to>
                                        <p:strVal val="visible"/>
                                      </p:to>
                                    </p:set>
                                    <p:animEffect transition="in" filter="fade">
                                      <p:cBhvr>
                                        <p:cTn id="27"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8"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498975" y="198783"/>
            <a:ext cx="8092088" cy="1682577"/>
          </a:xfrm>
          <a:prstGeom prst="rect">
            <a:avLst/>
          </a:prstGeom>
          <a:noFill/>
        </p:spPr>
        <p:txBody>
          <a:bodyPr wrap="none" lIns="91440" tIns="45720" rIns="91440" bIns="45720">
            <a:spAutoFit/>
          </a:bodyPr>
          <a:lstStyle/>
          <a:p>
            <a:pPr algn="ctr">
              <a:lnSpc>
                <a:spcPts val="6000"/>
              </a:lnSpc>
            </a:pPr>
            <a:r>
              <a:rPr lang="en-US" sz="7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Advanced Tactics in </a:t>
            </a:r>
          </a:p>
          <a:p>
            <a:pPr algn="ctr">
              <a:lnSpc>
                <a:spcPts val="6000"/>
              </a:lnSpc>
            </a:pPr>
            <a:r>
              <a:rPr 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SPIRITUAL WARFARE</a:t>
            </a:r>
          </a:p>
        </p:txBody>
      </p:sp>
      <p:pic>
        <p:nvPicPr>
          <p:cNvPr id="1028" name="Picture 4" descr="D:\SpiritLessons\Documents\Babtize_by_Blazing_Fire\false_angel1.gif"/>
          <p:cNvPicPr>
            <a:picLocks noChangeAspect="1" noChangeArrowheads="1"/>
          </p:cNvPicPr>
          <p:nvPr/>
        </p:nvPicPr>
        <p:blipFill>
          <a:blip r:embed="rId6" cstate="print"/>
          <a:srcRect/>
          <a:stretch>
            <a:fillRect/>
          </a:stretch>
        </p:blipFill>
        <p:spPr bwMode="auto">
          <a:xfrm>
            <a:off x="3200400" y="4572000"/>
            <a:ext cx="2920392" cy="2286000"/>
          </a:xfrm>
          <a:prstGeom prst="rect">
            <a:avLst/>
          </a:prstGeom>
          <a:noFill/>
          <a:effectLst>
            <a:softEdge rad="31750"/>
          </a:effectLst>
        </p:spPr>
      </p:pic>
      <p:pic>
        <p:nvPicPr>
          <p:cNvPr id="1029" name="Picture 5" descr="D:\SpiritLessons\Documents\Babtize_by_Blazing_Fire\Female_devil.gif"/>
          <p:cNvPicPr>
            <a:picLocks noChangeAspect="1" noChangeArrowheads="1"/>
          </p:cNvPicPr>
          <p:nvPr/>
        </p:nvPicPr>
        <p:blipFill>
          <a:blip r:embed="rId7" cstate="print"/>
          <a:srcRect/>
          <a:stretch>
            <a:fillRect/>
          </a:stretch>
        </p:blipFill>
        <p:spPr bwMode="auto">
          <a:xfrm>
            <a:off x="6762750" y="4514850"/>
            <a:ext cx="2381250" cy="2343150"/>
          </a:xfrm>
          <a:prstGeom prst="rect">
            <a:avLst/>
          </a:prstGeom>
          <a:noFill/>
          <a:effectLst>
            <a:softEdge rad="31750"/>
          </a:effectLst>
        </p:spPr>
      </p:pic>
      <p:pic>
        <p:nvPicPr>
          <p:cNvPr id="1030" name="Picture 6" descr="D:\SpiritLessons\Documents\Babtize_by_Blazing_Fire\Red_dragon.gif"/>
          <p:cNvPicPr>
            <a:picLocks noChangeAspect="1" noChangeArrowheads="1"/>
          </p:cNvPicPr>
          <p:nvPr/>
        </p:nvPicPr>
        <p:blipFill>
          <a:blip r:embed="rId8" cstate="print"/>
          <a:srcRect/>
          <a:stretch>
            <a:fillRect/>
          </a:stretch>
        </p:blipFill>
        <p:spPr bwMode="auto">
          <a:xfrm>
            <a:off x="5479774" y="2006184"/>
            <a:ext cx="2209800" cy="3133568"/>
          </a:xfrm>
          <a:prstGeom prst="rect">
            <a:avLst/>
          </a:prstGeom>
          <a:noFill/>
          <a:effectLst>
            <a:softEdge rad="31750"/>
          </a:effectLst>
        </p:spPr>
      </p:pic>
      <p:pic>
        <p:nvPicPr>
          <p:cNvPr id="1026" name="Picture 2" descr="D:\SpiritLessons\Documents\Babtize_by_Blazing_Fire\Baptize_by_Blazing_Fire.jpg"/>
          <p:cNvPicPr>
            <a:picLocks noChangeAspect="1" noChangeArrowheads="1"/>
          </p:cNvPicPr>
          <p:nvPr/>
        </p:nvPicPr>
        <p:blipFill>
          <a:blip r:embed="rId9" cstate="print"/>
          <a:srcRect/>
          <a:stretch>
            <a:fillRect/>
          </a:stretch>
        </p:blipFill>
        <p:spPr bwMode="auto">
          <a:xfrm>
            <a:off x="3200400" y="2203148"/>
            <a:ext cx="3276600" cy="4654852"/>
          </a:xfrm>
          <a:prstGeom prst="rect">
            <a:avLst/>
          </a:prstGeom>
          <a:noFill/>
        </p:spPr>
      </p:pic>
      <p:pic>
        <p:nvPicPr>
          <p:cNvPr id="1033" name="Picture 9" descr="D:\SpiritLessons\Documents\Babtize_by_Blazing_Fire\vampire_woman.gif"/>
          <p:cNvPicPr>
            <a:picLocks noChangeAspect="1" noChangeArrowheads="1"/>
          </p:cNvPicPr>
          <p:nvPr/>
        </p:nvPicPr>
        <p:blipFill>
          <a:blip r:embed="rId10" cstate="print"/>
          <a:srcRect/>
          <a:stretch>
            <a:fillRect/>
          </a:stretch>
        </p:blipFill>
        <p:spPr bwMode="auto">
          <a:xfrm>
            <a:off x="3352800" y="1828800"/>
            <a:ext cx="2049312" cy="2639042"/>
          </a:xfrm>
          <a:prstGeom prst="rect">
            <a:avLst/>
          </a:prstGeom>
          <a:noFill/>
          <a:effectLst>
            <a:softEdge rad="31750"/>
          </a:effectLst>
        </p:spPr>
      </p:pic>
      <p:pic>
        <p:nvPicPr>
          <p:cNvPr id="1034" name="Picture 10" descr="D:\SpiritLessons\Documents\Babtize_by_Blazing_Fire\false_christ2.gif"/>
          <p:cNvPicPr>
            <a:picLocks noChangeAspect="1" noChangeArrowheads="1"/>
          </p:cNvPicPr>
          <p:nvPr/>
        </p:nvPicPr>
        <p:blipFill>
          <a:blip r:embed="rId11" cstate="print"/>
          <a:srcRect/>
          <a:stretch>
            <a:fillRect/>
          </a:stretch>
        </p:blipFill>
        <p:spPr bwMode="auto">
          <a:xfrm>
            <a:off x="7620000" y="1828800"/>
            <a:ext cx="1524000" cy="2556388"/>
          </a:xfrm>
          <a:prstGeom prst="rect">
            <a:avLst/>
          </a:prstGeom>
          <a:noFill/>
          <a:effectLst>
            <a:softEdge rad="63500"/>
          </a:effectLst>
        </p:spPr>
      </p:pic>
      <p:pic>
        <p:nvPicPr>
          <p:cNvPr id="10" name="Picture 2"/>
          <p:cNvPicPr>
            <a:picLocks noChangeAspect="1" noChangeArrowheads="1"/>
          </p:cNvPicPr>
          <p:nvPr/>
        </p:nvPicPr>
        <p:blipFill>
          <a:blip r:embed="rId12" cstate="print"/>
          <a:srcRect t="3719" b="16942"/>
          <a:stretch>
            <a:fillRect/>
          </a:stretch>
        </p:blipFill>
        <p:spPr bwMode="auto">
          <a:xfrm>
            <a:off x="4267200" y="3200400"/>
            <a:ext cx="4671417" cy="216297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Warfare_Summary.pptx293-5.wav">
            <a:hlinkClick r:id="" action="ppaction://media"/>
          </p:cNvPr>
          <p:cNvPicPr>
            <a:picLocks noRot="1" noChangeAspect="1"/>
          </p:cNvPicPr>
          <p:nvPr>
            <a:audioFile r:link="rId2"/>
          </p:nvPr>
        </p:nvPicPr>
        <p:blipFill>
          <a:blip r:embed="rId13" cstate="print"/>
          <a:stretch>
            <a:fillRect/>
          </a:stretch>
        </p:blipFill>
        <p:spPr>
          <a:xfrm>
            <a:off x="8748713" y="6462713"/>
            <a:ext cx="304800" cy="304800"/>
          </a:xfrm>
          <a:prstGeom prst="rect">
            <a:avLst/>
          </a:prstGeom>
        </p:spPr>
      </p:pic>
    </p:spTree>
    <p:custDataLst>
      <p:tags r:id="rId1"/>
    </p:custDataLst>
  </p:cSld>
  <p:clrMapOvr>
    <a:masterClrMapping/>
  </p:clrMapOvr>
  <p:transition advTm="935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3.33333E-6 1.85185E-6 L -0.35886 1.85185E-6 " pathEditMode="relative" rAng="0" ptsTypes="AA">
                                      <p:cBhvr>
                                        <p:cTn id="15" dur="1000" fill="hold"/>
                                        <p:tgtEl>
                                          <p:spTgt spid="1026"/>
                                        </p:tgtEl>
                                        <p:attrNameLst>
                                          <p:attrName>ppt_x</p:attrName>
                                          <p:attrName>ppt_y</p:attrName>
                                        </p:attrNameLst>
                                      </p:cBhvr>
                                      <p:rCtr x="-180" y="0"/>
                                    </p:animMotion>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1000" fill="hold"/>
                                        <p:tgtEl>
                                          <p:spTgt spid="10"/>
                                        </p:tgtEl>
                                      </p:cBhvr>
                                      <p:by x="35000" y="35000"/>
                                    </p:animScale>
                                  </p:childTnLst>
                                </p:cTn>
                              </p:par>
                              <p:par>
                                <p:cTn id="24" presetID="0" presetClass="path" presetSubtype="0" accel="50000" decel="50000" fill="hold" nodeType="withEffect">
                                  <p:stCondLst>
                                    <p:cond delay="0"/>
                                  </p:stCondLst>
                                  <p:childTnLst>
                                    <p:animMotion origin="layout" path="M 1.94444E-6 -6.66667E-6 L -0.55834 -0.33334 " pathEditMode="relative" ptsTypes="AA">
                                      <p:cBhvr>
                                        <p:cTn id="25" dur="1000" fill="hold"/>
                                        <p:tgtEl>
                                          <p:spTgt spid="10"/>
                                        </p:tgtEl>
                                        <p:attrNameLst>
                                          <p:attrName>ppt_x</p:attrName>
                                          <p:attrName>ppt_y</p:attrName>
                                        </p:attrNameLst>
                                      </p:cBhvr>
                                    </p:animMotion>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033"/>
                                        </p:tgtEl>
                                        <p:attrNameLst>
                                          <p:attrName>style.visibility</p:attrName>
                                        </p:attrNameLst>
                                      </p:cBhvr>
                                      <p:to>
                                        <p:strVal val="visible"/>
                                      </p:to>
                                    </p:set>
                                    <p:animEffect transition="in" filter="fade">
                                      <p:cBhvr>
                                        <p:cTn id="29" dur="1000"/>
                                        <p:tgtEl>
                                          <p:spTgt spid="10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1000"/>
                                        <p:tgtEl>
                                          <p:spTgt spid="10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animEffect transition="in" filter="fade">
                                      <p:cBhvr>
                                        <p:cTn id="39" dur="1000"/>
                                        <p:tgtEl>
                                          <p:spTgt spid="10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fade">
                                      <p:cBhvr>
                                        <p:cTn id="44" dur="1000"/>
                                        <p:tgtEl>
                                          <p:spTgt spid="10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9"/>
                                        </p:tgtEl>
                                        <p:attrNameLst>
                                          <p:attrName>style.visibility</p:attrName>
                                        </p:attrNameLst>
                                      </p:cBhvr>
                                      <p:to>
                                        <p:strVal val="visible"/>
                                      </p:to>
                                    </p:set>
                                    <p:animEffect transition="in" filter="fade">
                                      <p:cBhvr>
                                        <p:cTn id="49"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0"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75" y="-152400"/>
            <a:ext cx="9227975" cy="1400383"/>
          </a:xfrm>
          <a:prstGeom prst="rect">
            <a:avLst/>
          </a:prstGeom>
          <a:noFill/>
        </p:spPr>
        <p:txBody>
          <a:bodyPr wrap="none" lIns="91440" tIns="45720" rIns="91440" bIns="45720">
            <a:spAutoFit/>
          </a:bodyPr>
          <a:lstStyle/>
          <a:p>
            <a:pPr algn="ctr"/>
            <a:r>
              <a:rPr lang="en-US" sz="85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Calling fo</a:t>
            </a:r>
            <a:r>
              <a:rPr lang="en-US" sz="85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 Weapons</a:t>
            </a:r>
            <a:endParaRPr lang="en-US" sz="85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109" name="Picture 13"/>
          <p:cNvPicPr>
            <a:picLocks noChangeAspect="1" noChangeArrowheads="1"/>
          </p:cNvPicPr>
          <p:nvPr/>
        </p:nvPicPr>
        <p:blipFill>
          <a:blip r:embed="rId5" cstate="print">
            <a:clrChange>
              <a:clrFrom>
                <a:srgbClr val="FFFFFF"/>
              </a:clrFrom>
              <a:clrTo>
                <a:srgbClr val="FFFFFF">
                  <a:alpha val="0"/>
                </a:srgbClr>
              </a:clrTo>
            </a:clrChange>
            <a:lum bright="-20000"/>
          </a:blip>
          <a:srcRect/>
          <a:stretch>
            <a:fillRect/>
          </a:stretch>
        </p:blipFill>
        <p:spPr bwMode="auto">
          <a:xfrm>
            <a:off x="-2133600" y="1723527"/>
            <a:ext cx="4267200" cy="5134474"/>
          </a:xfrm>
          <a:prstGeom prst="rect">
            <a:avLst/>
          </a:prstGeom>
          <a:noFill/>
          <a:ln w="9525">
            <a:noFill/>
            <a:miter lim="800000"/>
            <a:headEnd/>
            <a:tailEnd/>
          </a:ln>
          <a:effectLst>
            <a:softEdge rad="63500"/>
          </a:effectLst>
        </p:spPr>
      </p:pic>
      <p:pic>
        <p:nvPicPr>
          <p:cNvPr id="4110" name="Picture 1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703861">
            <a:off x="3452686" y="982401"/>
            <a:ext cx="5875587" cy="5334000"/>
          </a:xfrm>
          <a:prstGeom prst="rect">
            <a:avLst/>
          </a:prstGeom>
          <a:noFill/>
          <a:ln w="9525">
            <a:noFill/>
            <a:miter lim="800000"/>
            <a:headEnd/>
            <a:tailEnd/>
          </a:ln>
          <a:effectLst>
            <a:softEdge rad="63500"/>
          </a:effectLst>
        </p:spPr>
      </p:pic>
      <p:pic>
        <p:nvPicPr>
          <p:cNvPr id="7" name="Warfare_Summary.pptx290-1.wav">
            <a:hlinkClick r:id="" action="ppaction://media"/>
          </p:cNvPr>
          <p:cNvPicPr>
            <a:picLocks noRot="1" noChangeAspect="1"/>
          </p:cNvPicPr>
          <p:nvPr>
            <a:audioFile r:link="rId2"/>
          </p:nvPr>
        </p:nvPicPr>
        <p:blipFill>
          <a:blip r:embed="rId7" cstate="print"/>
          <a:stretch>
            <a:fillRect/>
          </a:stretch>
        </p:blipFill>
        <p:spPr>
          <a:xfrm>
            <a:off x="8748713" y="6462713"/>
            <a:ext cx="304800" cy="304800"/>
          </a:xfrm>
          <a:prstGeom prst="rect">
            <a:avLst/>
          </a:prstGeom>
        </p:spPr>
      </p:pic>
    </p:spTree>
    <p:custDataLst>
      <p:tags r:id="rId1"/>
    </p:custDataLst>
  </p:cSld>
  <p:clrMapOvr>
    <a:masterClrMapping/>
  </p:clrMapOvr>
  <p:transition advTm="310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iterate type="lt">
                                    <p:tmPct val="0"/>
                                  </p:iterate>
                                  <p:childTnLst>
                                    <p:set>
                                      <p:cBhvr>
                                        <p:cTn id="10" dur="1" fill="hold">
                                          <p:stCondLst>
                                            <p:cond delay="0"/>
                                          </p:stCondLst>
                                        </p:cTn>
                                        <p:tgtEl>
                                          <p:spTgt spid="4109"/>
                                        </p:tgtEl>
                                        <p:attrNameLst>
                                          <p:attrName>style.visibility</p:attrName>
                                        </p:attrNameLst>
                                      </p:cBhvr>
                                      <p:to>
                                        <p:strVal val="visible"/>
                                      </p:to>
                                    </p:set>
                                    <p:animEffect transition="in" filter="fade">
                                      <p:cBhvr>
                                        <p:cTn id="11" dur="2000"/>
                                        <p:tgtEl>
                                          <p:spTgt spid="4109"/>
                                        </p:tgtEl>
                                      </p:cBhvr>
                                    </p:animEffect>
                                  </p:childTnLst>
                                </p:cTn>
                              </p:par>
                              <p:par>
                                <p:cTn id="12" presetID="63" presetClass="path" presetSubtype="0" accel="50000" decel="50000" fill="hold" nodeType="withEffect">
                                  <p:stCondLst>
                                    <p:cond delay="0"/>
                                  </p:stCondLst>
                                  <p:iterate type="lt">
                                    <p:tmPct val="0"/>
                                  </p:iterate>
                                  <p:childTnLst>
                                    <p:animMotion origin="layout" path="M 0 0  L 0.25 0  E" pathEditMode="relative" ptsTypes="">
                                      <p:cBhvr>
                                        <p:cTn id="13" dur="2000" fill="hold"/>
                                        <p:tgtEl>
                                          <p:spTgt spid="4109"/>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10"/>
                                        </p:tgtEl>
                                        <p:attrNameLst>
                                          <p:attrName>style.visibility</p:attrName>
                                        </p:attrNameLst>
                                      </p:cBhvr>
                                      <p:to>
                                        <p:strVal val="visible"/>
                                      </p:to>
                                    </p:set>
                                    <p:animEffect transition="in" filter="fade">
                                      <p:cBhvr>
                                        <p:cTn id="18" dur="2000"/>
                                        <p:tgtEl>
                                          <p:spTgt spid="4110"/>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fill="hold" nodeType="clickEffect">
                                  <p:stCondLst>
                                    <p:cond delay="0"/>
                                  </p:stCondLst>
                                  <p:childTnLst>
                                    <p:animMotion origin="layout" path="M -4.72222E-6 4.07407E-6 C -0.00069 -0.00996 -0.00069 -0.01598 -0.00434 -0.02176 C -0.00746 -0.03218 -0.00381 -0.02153 -0.00746 -0.02755 C -0.01076 -0.03241 -0.01302 -0.03936 -0.01684 -0.04213 C -0.02222 -0.05139 -0.0144 -0.03889 -0.02118 -0.04653 C -0.02256 -0.04815 -0.02343 -0.05116 -0.02482 -0.05232 C -0.02968 -0.05579 -0.03385 -0.06181 -0.03854 -0.06528 C -0.04322 -0.07315 -0.05694 -0.07732 -0.06215 -0.07848 C -0.07204 -0.07755 -0.07621 -0.07709 -0.08437 -0.07408 C -0.08906 -0.06852 -0.09392 -0.0676 -0.09878 -0.06389 C -0.10277 -0.06088 -0.10642 -0.05556 -0.10989 -0.05093 C -0.1177 -0.04051 -0.12291 -0.02199 -0.12916 -0.00741 C -0.13437 0.00486 -0.14027 0.01666 -0.14652 0.02592 C -0.15329 0.03588 -0.16076 0.04282 -0.1677 0.05208 C -0.1684 0.05301 -0.17378 0.06111 -0.17378 0.06226 " pathEditMode="relative" rAng="0" ptsTypes="ffffffffffffffA">
                                      <p:cBhvr>
                                        <p:cTn id="22" dur="500" fill="hold"/>
                                        <p:tgtEl>
                                          <p:spTgt spid="4110"/>
                                        </p:tgtEl>
                                        <p:attrNameLst>
                                          <p:attrName>ppt_x</p:attrName>
                                          <p:attrName>ppt_y</p:attrName>
                                        </p:attrNameLst>
                                      </p:cBhvr>
                                      <p:rCtr x="-87" y="-8"/>
                                    </p:animMotion>
                                  </p:childTnLst>
                                </p:cTn>
                              </p:par>
                            </p:childTnLst>
                          </p:cTn>
                        </p:par>
                        <p:par>
                          <p:cTn id="23" fill="hold">
                            <p:stCondLst>
                              <p:cond delay="500"/>
                            </p:stCondLst>
                            <p:childTnLst>
                              <p:par>
                                <p:cTn id="24" presetID="49" presetClass="exit" presetSubtype="0" accel="100000" fill="hold" nodeType="afterEffect">
                                  <p:stCondLst>
                                    <p:cond delay="0"/>
                                  </p:stCondLst>
                                  <p:iterate type="lt">
                                    <p:tmPct val="0"/>
                                  </p:iterate>
                                  <p:childTnLst>
                                    <p:anim calcmode="lin" valueType="num">
                                      <p:cBhvr>
                                        <p:cTn id="25" dur="2000"/>
                                        <p:tgtEl>
                                          <p:spTgt spid="4109"/>
                                        </p:tgtEl>
                                        <p:attrNameLst>
                                          <p:attrName>ppt_w</p:attrName>
                                        </p:attrNameLst>
                                      </p:cBhvr>
                                      <p:tavLst>
                                        <p:tav tm="0">
                                          <p:val>
                                            <p:strVal val="ppt_w"/>
                                          </p:val>
                                        </p:tav>
                                        <p:tav tm="100000">
                                          <p:val>
                                            <p:fltVal val="0"/>
                                          </p:val>
                                        </p:tav>
                                      </p:tavLst>
                                    </p:anim>
                                    <p:anim calcmode="lin" valueType="num">
                                      <p:cBhvr>
                                        <p:cTn id="26" dur="2000"/>
                                        <p:tgtEl>
                                          <p:spTgt spid="4109"/>
                                        </p:tgtEl>
                                        <p:attrNameLst>
                                          <p:attrName>ppt_h</p:attrName>
                                        </p:attrNameLst>
                                      </p:cBhvr>
                                      <p:tavLst>
                                        <p:tav tm="0">
                                          <p:val>
                                            <p:strVal val="ppt_h"/>
                                          </p:val>
                                        </p:tav>
                                        <p:tav tm="100000">
                                          <p:val>
                                            <p:fltVal val="0"/>
                                          </p:val>
                                        </p:tav>
                                      </p:tavLst>
                                    </p:anim>
                                    <p:anim calcmode="lin" valueType="num">
                                      <p:cBhvr>
                                        <p:cTn id="27" dur="2000"/>
                                        <p:tgtEl>
                                          <p:spTgt spid="4109"/>
                                        </p:tgtEl>
                                        <p:attrNameLst>
                                          <p:attrName>style.rotation</p:attrName>
                                        </p:attrNameLst>
                                      </p:cBhvr>
                                      <p:tavLst>
                                        <p:tav tm="0">
                                          <p:val>
                                            <p:fltVal val="0"/>
                                          </p:val>
                                        </p:tav>
                                        <p:tav tm="100000">
                                          <p:val>
                                            <p:fltVal val="360"/>
                                          </p:val>
                                        </p:tav>
                                      </p:tavLst>
                                    </p:anim>
                                    <p:animEffect transition="out" filter="fade">
                                      <p:cBhvr>
                                        <p:cTn id="28" dur="2000"/>
                                        <p:tgtEl>
                                          <p:spTgt spid="4109"/>
                                        </p:tgtEl>
                                      </p:cBhvr>
                                    </p:animEffect>
                                    <p:set>
                                      <p:cBhvr>
                                        <p:cTn id="29" dur="1" fill="hold">
                                          <p:stCondLst>
                                            <p:cond delay="1999"/>
                                          </p:stCondLst>
                                        </p:cTn>
                                        <p:tgtEl>
                                          <p:spTgt spid="4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0"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913571" y="-228600"/>
            <a:ext cx="7163629" cy="1862048"/>
          </a:xfrm>
          <a:prstGeom prst="rect">
            <a:avLst/>
          </a:prstGeom>
          <a:noFill/>
        </p:spPr>
        <p:txBody>
          <a:bodyPr wrap="none" lIns="91440" tIns="45720" rIns="91440" bIns="45720">
            <a:spAutoFit/>
          </a:bodyPr>
          <a:lstStyle/>
          <a:p>
            <a:pPr algn="ctr"/>
            <a:r>
              <a:rPr lang="en-US" sz="115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Blazing Fire</a:t>
            </a:r>
          </a:p>
        </p:txBody>
      </p:sp>
      <p:pic>
        <p:nvPicPr>
          <p:cNvPr id="3" name="Picture 6" descr="D:\SpiritLessons\Documents\Babtize_by_Blazing_Fire\Book_2\Cover_Photos\Finished_Pieces\Man_on_Fire_2_Smooth_Edges.png"/>
          <p:cNvPicPr>
            <a:picLocks noChangeAspect="1" noChangeArrowheads="1"/>
          </p:cNvPicPr>
          <p:nvPr/>
        </p:nvPicPr>
        <p:blipFill>
          <a:blip r:embed="rId5" cstate="print"/>
          <a:srcRect/>
          <a:stretch>
            <a:fillRect/>
          </a:stretch>
        </p:blipFill>
        <p:spPr bwMode="auto">
          <a:xfrm>
            <a:off x="-305408" y="2095500"/>
            <a:ext cx="9449408" cy="4762500"/>
          </a:xfrm>
          <a:prstGeom prst="rect">
            <a:avLst/>
          </a:prstGeom>
          <a:noFill/>
        </p:spPr>
      </p:pic>
      <p:pic>
        <p:nvPicPr>
          <p:cNvPr id="7" name="Warfare_Summary.pptx258-1.wav">
            <a:hlinkClick r:id="" action="ppaction://media"/>
          </p:cNvPr>
          <p:cNvPicPr>
            <a:picLocks noRot="1" noChangeAspect="1"/>
          </p:cNvPicPr>
          <p:nvPr>
            <a:audioFile r:link="rId1"/>
          </p:nvPr>
        </p:nvPicPr>
        <p:blipFill>
          <a:blip r:embed="rId6" cstate="print"/>
          <a:stretch>
            <a:fillRect/>
          </a:stretch>
        </p:blipFill>
        <p:spPr>
          <a:xfrm>
            <a:off x="8748713" y="6462713"/>
            <a:ext cx="304800" cy="304800"/>
          </a:xfrm>
          <a:prstGeom prst="rect">
            <a:avLst/>
          </a:prstGeom>
        </p:spPr>
      </p:pic>
    </p:spTree>
  </p:cSld>
  <p:clrMapOvr>
    <a:masterClrMapping/>
  </p:clrMapOvr>
  <p:transition advTm="447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78294" y="4191000"/>
            <a:ext cx="2379306" cy="2881603"/>
          </a:xfrm>
          <a:prstGeom prst="rect">
            <a:avLst/>
          </a:prstGeom>
          <a:noFill/>
          <a:ln w="9525">
            <a:noFill/>
            <a:miter lim="800000"/>
            <a:headEnd/>
            <a:tailEnd/>
          </a:ln>
          <a:effectLst>
            <a:softEdge rad="31750"/>
          </a:effectLst>
        </p:spPr>
      </p:pic>
      <p:pic>
        <p:nvPicPr>
          <p:cNvPr id="5"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24371" y="962100"/>
            <a:ext cx="3239542" cy="2695500"/>
          </a:xfrm>
          <a:prstGeom prst="rect">
            <a:avLst/>
          </a:prstGeom>
          <a:noFill/>
          <a:ln w="9525">
            <a:noFill/>
            <a:miter lim="800000"/>
            <a:headEnd/>
            <a:tailEnd/>
          </a:ln>
          <a:effectLst>
            <a:softEdge rad="31750"/>
          </a:effectLst>
        </p:spPr>
      </p:pic>
      <p:sp>
        <p:nvSpPr>
          <p:cNvPr id="4" name="Rectangle 3"/>
          <p:cNvSpPr/>
          <p:nvPr/>
        </p:nvSpPr>
        <p:spPr>
          <a:xfrm>
            <a:off x="913571" y="-228600"/>
            <a:ext cx="7163629" cy="1862048"/>
          </a:xfrm>
          <a:prstGeom prst="rect">
            <a:avLst/>
          </a:prstGeom>
          <a:noFill/>
        </p:spPr>
        <p:txBody>
          <a:bodyPr wrap="none" lIns="91440" tIns="45720" rIns="91440" bIns="45720">
            <a:spAutoFit/>
          </a:bodyPr>
          <a:lstStyle/>
          <a:p>
            <a:pPr algn="ctr"/>
            <a:r>
              <a:rPr lang="en-US" sz="115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Blazing Fire</a:t>
            </a:r>
          </a:p>
        </p:txBody>
      </p:sp>
      <p:pic>
        <p:nvPicPr>
          <p:cNvPr id="3" name="Picture 6" descr="D:\SpiritLessons\Documents\Babtize_by_Blazing_Fire\Book_2\Cover_Photos\Finished_Pieces\Man_on_Fire_2_Smooth_Edges.png"/>
          <p:cNvPicPr>
            <a:picLocks noChangeAspect="1" noChangeArrowheads="1"/>
          </p:cNvPicPr>
          <p:nvPr/>
        </p:nvPicPr>
        <p:blipFill>
          <a:blip r:embed="rId8" cstate="print"/>
          <a:srcRect/>
          <a:stretch>
            <a:fillRect/>
          </a:stretch>
        </p:blipFill>
        <p:spPr bwMode="auto">
          <a:xfrm>
            <a:off x="1905000" y="4092548"/>
            <a:ext cx="5258408" cy="2765452"/>
          </a:xfrm>
          <a:prstGeom prst="rect">
            <a:avLst/>
          </a:prstGeom>
          <a:noFill/>
        </p:spPr>
      </p:pic>
      <p:pic>
        <p:nvPicPr>
          <p:cNvPr id="6" name="Picture 4"/>
          <p:cNvPicPr>
            <a:picLocks noChangeAspect="1" noChangeArrowheads="1"/>
          </p:cNvPicPr>
          <p:nvPr/>
        </p:nvPicPr>
        <p:blipFill>
          <a:blip r:embed="rId9" cstate="print">
            <a:clrChange>
              <a:clrFrom>
                <a:srgbClr val="FFFFFF"/>
              </a:clrFrom>
              <a:clrTo>
                <a:srgbClr val="FFFFFF">
                  <a:alpha val="0"/>
                </a:srgbClr>
              </a:clrTo>
            </a:clrChange>
            <a:lum bright="10000" contrast="10000"/>
          </a:blip>
          <a:srcRect/>
          <a:stretch>
            <a:fillRect/>
          </a:stretch>
        </p:blipFill>
        <p:spPr bwMode="auto">
          <a:xfrm>
            <a:off x="7010400" y="990600"/>
            <a:ext cx="2133600" cy="3021006"/>
          </a:xfrm>
          <a:prstGeom prst="rect">
            <a:avLst/>
          </a:prstGeom>
          <a:noFill/>
          <a:ln w="9525">
            <a:noFill/>
            <a:miter lim="800000"/>
            <a:headEnd/>
            <a:tailEnd/>
          </a:ln>
          <a:effectLst>
            <a:softEdge rad="31750"/>
          </a:effectLst>
        </p:spPr>
      </p:pic>
      <p:pic>
        <p:nvPicPr>
          <p:cNvPr id="8" name="Picture 6"/>
          <p:cNvPicPr>
            <a:picLocks noChangeAspect="1" noChangeArrowheads="1"/>
          </p:cNvPicPr>
          <p:nvPr/>
        </p:nvPicPr>
        <p:blipFill>
          <a:blip r:embed="rId10" cstate="print">
            <a:clrChange>
              <a:clrFrom>
                <a:srgbClr val="FFFFFF"/>
              </a:clrFrom>
              <a:clrTo>
                <a:srgbClr val="FFFFFF">
                  <a:alpha val="0"/>
                </a:srgbClr>
              </a:clrTo>
            </a:clrChange>
            <a:lum bright="-20000"/>
          </a:blip>
          <a:srcRect/>
          <a:stretch>
            <a:fillRect/>
          </a:stretch>
        </p:blipFill>
        <p:spPr bwMode="auto">
          <a:xfrm>
            <a:off x="9144000" y="4182893"/>
            <a:ext cx="4191000" cy="2675107"/>
          </a:xfrm>
          <a:prstGeom prst="rect">
            <a:avLst/>
          </a:prstGeom>
          <a:noFill/>
          <a:ln w="9525">
            <a:noFill/>
            <a:miter lim="800000"/>
            <a:headEnd/>
            <a:tailEnd/>
          </a:ln>
          <a:effectLst>
            <a:softEdge rad="31750"/>
          </a:effectLst>
        </p:spPr>
      </p:pic>
      <p:pic>
        <p:nvPicPr>
          <p:cNvPr id="15"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flipH="1">
            <a:off x="4648200" y="3856860"/>
            <a:ext cx="1752600" cy="2427444"/>
          </a:xfrm>
          <a:prstGeom prst="rect">
            <a:avLst/>
          </a:prstGeom>
          <a:noFill/>
          <a:ln w="9525">
            <a:noFill/>
            <a:miter lim="800000"/>
            <a:headEnd/>
            <a:tailEnd/>
          </a:ln>
          <a:effectLst>
            <a:softEdge rad="31750"/>
          </a:effectLst>
        </p:spPr>
      </p:pic>
      <p:grpSp>
        <p:nvGrpSpPr>
          <p:cNvPr id="18" name="Group 17"/>
          <p:cNvGrpSpPr/>
          <p:nvPr/>
        </p:nvGrpSpPr>
        <p:grpSpPr>
          <a:xfrm>
            <a:off x="6324600" y="4641637"/>
            <a:ext cx="2514600" cy="2216363"/>
            <a:chOff x="6324600" y="4641637"/>
            <a:chExt cx="2514600" cy="2216363"/>
          </a:xfrm>
        </p:grpSpPr>
        <p:pic>
          <p:nvPicPr>
            <p:cNvPr id="16"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324600" y="4641637"/>
              <a:ext cx="2362200" cy="2216363"/>
            </a:xfrm>
            <a:prstGeom prst="rect">
              <a:avLst/>
            </a:prstGeom>
            <a:noFill/>
            <a:ln w="9525">
              <a:noFill/>
              <a:miter lim="800000"/>
              <a:headEnd/>
              <a:tailEnd/>
            </a:ln>
            <a:effectLst>
              <a:softEdge rad="31750"/>
            </a:effectLst>
          </p:spPr>
        </p:pic>
        <p:pic>
          <p:nvPicPr>
            <p:cNvPr id="17"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flipH="1">
              <a:off x="7086600" y="4641637"/>
              <a:ext cx="1752600" cy="2216363"/>
            </a:xfrm>
            <a:prstGeom prst="rect">
              <a:avLst/>
            </a:prstGeom>
            <a:noFill/>
            <a:ln w="9525">
              <a:noFill/>
              <a:miter lim="800000"/>
              <a:headEnd/>
              <a:tailEnd/>
            </a:ln>
            <a:effectLst>
              <a:softEdge rad="31750"/>
            </a:effectLst>
          </p:spPr>
        </p:pic>
      </p:grpSp>
      <p:pic>
        <p:nvPicPr>
          <p:cNvPr id="19" name="Warfare_Summary.pptx300-0.wav">
            <a:hlinkClick r:id="" action="ppaction://media"/>
          </p:cNvPr>
          <p:cNvPicPr>
            <a:picLocks noRot="1" noChangeAspect="1"/>
          </p:cNvPicPr>
          <p:nvPr>
            <a:audioFile r:link="rId2"/>
          </p:nvPr>
        </p:nvPicPr>
        <p:blipFill>
          <a:blip r:embed="rId11" cstate="print"/>
          <a:stretch>
            <a:fillRect/>
          </a:stretch>
        </p:blipFill>
        <p:spPr>
          <a:xfrm>
            <a:off x="8748713" y="6462713"/>
            <a:ext cx="304800" cy="304800"/>
          </a:xfrm>
          <a:prstGeom prst="rect">
            <a:avLst/>
          </a:prstGeom>
        </p:spPr>
      </p:pic>
    </p:spTree>
    <p:custDataLst>
      <p:tags r:id="rId1"/>
    </p:custDataLst>
  </p:cSld>
  <p:clrMapOvr>
    <a:masterClrMapping/>
  </p:clrMapOvr>
  <p:transition advTm="240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fill="hold" nodeType="clickEffect">
                                  <p:stCondLst>
                                    <p:cond delay="0"/>
                                  </p:stCondLst>
                                  <p:childTnLst>
                                    <p:animMotion origin="layout" path="M -3.88889E-6 9.59981E-7 C -0.04062 0.09785 -0.08142 0.19593 -0.0967 0.28429 C -0.11198 0.37266 -0.1033 0.47745 -0.09167 0.53019 C -0.08003 0.58293 -0.06094 0.60074 -0.02674 0.60028 C 0.00729 0.59982 0.06042 0.5635 0.11337 0.52741 " pathEditMode="relative" ptsTypes="aaaaA">
                                      <p:cBhvr>
                                        <p:cTn id="10" dur="2000" fill="hold"/>
                                        <p:tgtEl>
                                          <p:spTgt spid="5"/>
                                        </p:tgtEl>
                                        <p:attrNameLst>
                                          <p:attrName>ppt_x</p:attrName>
                                          <p:attrName>ppt_y</p:attrName>
                                        </p:attrNameLst>
                                      </p:cBhvr>
                                    </p:animMotion>
                                  </p:childTnLst>
                                </p:cTn>
                              </p:par>
                            </p:childTnLst>
                          </p:cTn>
                        </p:par>
                        <p:par>
                          <p:cTn id="11" fill="hold">
                            <p:stCondLst>
                              <p:cond delay="20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par>
                          <p:cTn id="18" fill="hold">
                            <p:stCondLst>
                              <p:cond delay="2500"/>
                            </p:stCondLst>
                            <p:childTnLst>
                              <p:par>
                                <p:cTn id="19" presetID="64" presetClass="path" presetSubtype="0" accel="50000" decel="50000" fill="hold" nodeType="afterEffect">
                                  <p:stCondLst>
                                    <p:cond delay="0"/>
                                  </p:stCondLst>
                                  <p:childTnLst>
                                    <p:animMotion origin="layout" path="M 3.33333E-6 3.46981E-6 L 3.33333E-6 -0.483 " pathEditMode="relative" rAng="0" ptsTypes="AA">
                                      <p:cBhvr>
                                        <p:cTn id="20" dur="2000" fill="hold"/>
                                        <p:tgtEl>
                                          <p:spTgt spid="1027"/>
                                        </p:tgtEl>
                                        <p:attrNameLst>
                                          <p:attrName>ppt_x</p:attrName>
                                          <p:attrName>ppt_y</p:attrName>
                                        </p:attrNameLst>
                                      </p:cBhvr>
                                      <p:rCtr x="0" y="-241"/>
                                    </p:animMotion>
                                  </p:childTnLst>
                                </p:cTn>
                              </p:par>
                              <p:par>
                                <p:cTn id="21" presetID="14" presetClass="exit" presetSubtype="10" fill="hold" nodeType="withEffect">
                                  <p:stCondLst>
                                    <p:cond delay="500"/>
                                  </p:stCondLst>
                                  <p:childTnLst>
                                    <p:animEffect transition="out" filter="randombar(horizontal)">
                                      <p:cBhvr>
                                        <p:cTn id="22" dur="1000"/>
                                        <p:tgtEl>
                                          <p:spTgt spid="1027"/>
                                        </p:tgtEl>
                                      </p:cBhvr>
                                    </p:animEffect>
                                    <p:set>
                                      <p:cBhvr>
                                        <p:cTn id="23" dur="1" fill="hold">
                                          <p:stCondLst>
                                            <p:cond delay="999"/>
                                          </p:stCondLst>
                                        </p:cTn>
                                        <p:tgtEl>
                                          <p:spTgt spid="1027"/>
                                        </p:tgtEl>
                                        <p:attrNameLst>
                                          <p:attrName>style.visibility</p:attrName>
                                        </p:attrNameLst>
                                      </p:cBhvr>
                                      <p:to>
                                        <p:strVal val="hidden"/>
                                      </p:to>
                                    </p:set>
                                  </p:childTnLst>
                                </p:cTn>
                              </p:par>
                            </p:childTnLst>
                          </p:cTn>
                        </p:par>
                        <p:par>
                          <p:cTn id="24" fill="hold">
                            <p:stCondLst>
                              <p:cond delay="4500"/>
                            </p:stCondLst>
                            <p:childTnLst>
                              <p:par>
                                <p:cTn id="25" presetID="0" presetClass="path" presetSubtype="0" accel="50000" fill="hold" nodeType="afterEffect">
                                  <p:stCondLst>
                                    <p:cond delay="0"/>
                                  </p:stCondLst>
                                  <p:childTnLst>
                                    <p:animMotion origin="layout" path="M 1.38889E-6 1.11111E-6 C -0.00139 0.0331 -0.00278 0.06621 -0.02413 0.07153 C -0.04548 0.07685 -0.09323 0.0632 -0.12778 0.03218 C -0.16232 0.00116 -0.17291 -0.09421 -0.23125 -0.11528 C -0.28958 -0.13634 -0.44028 -0.12245 -0.47778 -0.09398 C -0.51528 -0.06551 -0.49149 0.02222 -0.45625 0.05602 C -0.421 0.08982 -0.29462 0.0632 -0.26614 0.10834 C -0.23767 0.15347 -0.28177 0.29097 -0.28489 0.32755 " pathEditMode="relative" ptsTypes="aaaaaaaA">
                                      <p:cBhvr>
                                        <p:cTn id="26" dur="3000" fill="hold"/>
                                        <p:tgtEl>
                                          <p:spTgt spid="6"/>
                                        </p:tgtEl>
                                        <p:attrNameLst>
                                          <p:attrName>ppt_x</p:attrName>
                                          <p:attrName>ppt_y</p:attrName>
                                        </p:attrNameLst>
                                      </p:cBhvr>
                                    </p:animMotion>
                                  </p:childTnLst>
                                </p:cTn>
                              </p:par>
                            </p:childTnLst>
                          </p:cTn>
                        </p:par>
                        <p:par>
                          <p:cTn id="27" fill="hold">
                            <p:stCondLst>
                              <p:cond delay="7500"/>
                            </p:stCondLst>
                            <p:childTnLst>
                              <p:par>
                                <p:cTn id="28" presetID="10" presetClass="exit" presetSubtype="0" fill="hold" nodeType="afterEffect">
                                  <p:stCondLst>
                                    <p:cond delay="0"/>
                                  </p:stCondLst>
                                  <p:childTnLst>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64" presetClass="path" presetSubtype="0" accel="50000" decel="50000" fill="hold" nodeType="withEffect">
                                  <p:stCondLst>
                                    <p:cond delay="0"/>
                                  </p:stCondLst>
                                  <p:childTnLst>
                                    <p:animMotion origin="layout" path="M 3.33333E-6 -1.85185E-6 L -0.00417 -0.50602 " pathEditMode="relative" rAng="0" ptsTypes="AA">
                                      <p:cBhvr>
                                        <p:cTn id="35" dur="2000" fill="hold"/>
                                        <p:tgtEl>
                                          <p:spTgt spid="15"/>
                                        </p:tgtEl>
                                        <p:attrNameLst>
                                          <p:attrName>ppt_x</p:attrName>
                                          <p:attrName>ppt_y</p:attrName>
                                        </p:attrNameLst>
                                      </p:cBhvr>
                                      <p:rCtr x="-2" y="-253"/>
                                    </p:animMotion>
                                  </p:childTnLst>
                                </p:cTn>
                              </p:par>
                              <p:par>
                                <p:cTn id="36" presetID="14" presetClass="exit" presetSubtype="10" fill="hold" nodeType="withEffect">
                                  <p:stCondLst>
                                    <p:cond delay="0"/>
                                  </p:stCondLst>
                                  <p:childTnLst>
                                    <p:animEffect transition="out" filter="randombar(horizontal)">
                                      <p:cBhvr>
                                        <p:cTn id="37" dur="2000"/>
                                        <p:tgtEl>
                                          <p:spTgt spid="15"/>
                                        </p:tgtEl>
                                      </p:cBhvr>
                                    </p:animEffect>
                                    <p:set>
                                      <p:cBhvr>
                                        <p:cTn id="38" dur="1" fill="hold">
                                          <p:stCondLst>
                                            <p:cond delay="1999"/>
                                          </p:stCondLst>
                                        </p:cTn>
                                        <p:tgtEl>
                                          <p:spTgt spid="15"/>
                                        </p:tgtEl>
                                        <p:attrNameLst>
                                          <p:attrName>style.visibility</p:attrName>
                                        </p:attrNameLst>
                                      </p:cBhvr>
                                      <p:to>
                                        <p:strVal val="hidden"/>
                                      </p:to>
                                    </p:set>
                                  </p:childTnLst>
                                </p:cTn>
                              </p:par>
                            </p:childTnLst>
                          </p:cTn>
                        </p:par>
                        <p:par>
                          <p:cTn id="39" fill="hold">
                            <p:stCondLst>
                              <p:cond delay="9500"/>
                            </p:stCondLst>
                            <p:childTnLst>
                              <p:par>
                                <p:cTn id="40" presetID="35" presetClass="path" presetSubtype="0" accel="50000" fill="hold" nodeType="afterEffect">
                                  <p:stCondLst>
                                    <p:cond delay="0"/>
                                  </p:stCondLst>
                                  <p:childTnLst>
                                    <p:animMotion origin="layout" path="M 3.33333E-6 -1.11111E-6 L -0.4375 -0.00486 " pathEditMode="relative" rAng="0" ptsTypes="AA">
                                      <p:cBhvr>
                                        <p:cTn id="41" dur="1000" fill="hold"/>
                                        <p:tgtEl>
                                          <p:spTgt spid="8"/>
                                        </p:tgtEl>
                                        <p:attrNameLst>
                                          <p:attrName>ppt_x</p:attrName>
                                          <p:attrName>ppt_y</p:attrName>
                                        </p:attrNameLst>
                                      </p:cBhvr>
                                      <p:rCtr x="-219" y="-3"/>
                                    </p:animMotion>
                                  </p:childTnLst>
                                </p:cTn>
                              </p:par>
                            </p:childTnLst>
                          </p:cTn>
                        </p:par>
                        <p:par>
                          <p:cTn id="42" fill="hold">
                            <p:stCondLst>
                              <p:cond delay="10500"/>
                            </p:stCondLst>
                            <p:childTnLst>
                              <p:par>
                                <p:cTn id="43" presetID="10" presetClass="exit" presetSubtype="0" fill="hold" nodeType="afterEffect">
                                  <p:stCondLst>
                                    <p:cond delay="0"/>
                                  </p:stCondLst>
                                  <p:childTnLst>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64" presetClass="path" presetSubtype="0" accel="50000" decel="50000" fill="hold" nodeType="withEffect">
                                  <p:stCondLst>
                                    <p:cond delay="0"/>
                                  </p:stCondLst>
                                  <p:childTnLst>
                                    <p:animMotion origin="layout" path="M 3.33333E-6 4.07407E-6 L 0.00416 -0.57176 " pathEditMode="relative" rAng="0" ptsTypes="AA">
                                      <p:cBhvr>
                                        <p:cTn id="50" dur="3000" fill="hold"/>
                                        <p:tgtEl>
                                          <p:spTgt spid="18"/>
                                        </p:tgtEl>
                                        <p:attrNameLst>
                                          <p:attrName>ppt_x</p:attrName>
                                          <p:attrName>ppt_y</p:attrName>
                                        </p:attrNameLst>
                                      </p:cBhvr>
                                      <p:rCtr x="2" y="-286"/>
                                    </p:animMotion>
                                  </p:childTnLst>
                                </p:cTn>
                              </p:par>
                              <p:par>
                                <p:cTn id="51" presetID="14" presetClass="exit" presetSubtype="10" fill="hold" nodeType="withEffect">
                                  <p:stCondLst>
                                    <p:cond delay="500"/>
                                  </p:stCondLst>
                                  <p:childTnLst>
                                    <p:animEffect transition="out" filter="randombar(horizontal)">
                                      <p:cBhvr>
                                        <p:cTn id="52" dur="1000"/>
                                        <p:tgtEl>
                                          <p:spTgt spid="18"/>
                                        </p:tgtEl>
                                      </p:cBhvr>
                                    </p:animEffect>
                                    <p:set>
                                      <p:cBhvr>
                                        <p:cTn id="53"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4"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810581" y="-381000"/>
            <a:ext cx="7419019" cy="2215991"/>
          </a:xfrm>
          <a:prstGeom prst="rect">
            <a:avLst/>
          </a:prstGeom>
          <a:noFill/>
        </p:spPr>
        <p:txBody>
          <a:bodyPr wrap="none" lIns="91440" tIns="45720" rIns="91440" bIns="45720">
            <a:spAutoFit/>
          </a:bodyPr>
          <a:lstStyle/>
          <a:p>
            <a:pPr algn="ctr"/>
            <a:r>
              <a:rPr lang="en-US" sz="13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Electricity</a:t>
            </a:r>
          </a:p>
        </p:txBody>
      </p:sp>
      <p:pic>
        <p:nvPicPr>
          <p:cNvPr id="2052"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752600" y="990600"/>
            <a:ext cx="5563795" cy="5867400"/>
          </a:xfrm>
          <a:prstGeom prst="rect">
            <a:avLst/>
          </a:prstGeom>
          <a:noFill/>
          <a:ln w="9525">
            <a:noFill/>
            <a:miter lim="800000"/>
            <a:headEnd/>
            <a:tailEnd/>
          </a:ln>
        </p:spPr>
      </p:pic>
      <p:pic>
        <p:nvPicPr>
          <p:cNvPr id="6" name="Warfare_Summary.pptx259-0.wav">
            <a:hlinkClick r:id="" action="ppaction://media"/>
          </p:cNvPr>
          <p:cNvPicPr>
            <a:picLocks noRot="1" noChangeAspect="1"/>
          </p:cNvPicPr>
          <p:nvPr>
            <a:audioFile r:link="rId1"/>
          </p:nvPr>
        </p:nvPicPr>
        <p:blipFill>
          <a:blip r:embed="rId6" cstate="print"/>
          <a:stretch>
            <a:fillRect/>
          </a:stretch>
        </p:blipFill>
        <p:spPr>
          <a:xfrm>
            <a:off x="8748713" y="6462713"/>
            <a:ext cx="304800" cy="304800"/>
          </a:xfrm>
          <a:prstGeom prst="rect">
            <a:avLst/>
          </a:prstGeom>
        </p:spPr>
      </p:pic>
    </p:spTree>
  </p:cSld>
  <p:clrMapOvr>
    <a:masterClrMapping/>
  </p:clrMapOvr>
  <p:transition advTm="356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0" y="-76200"/>
            <a:ext cx="8991599" cy="1151854"/>
          </a:xfrm>
          <a:prstGeom prst="rect">
            <a:avLst/>
          </a:prstGeom>
          <a:noFill/>
        </p:spPr>
        <p:txBody>
          <a:bodyPr wrap="square" lIns="91440" tIns="45720" rIns="91440" bIns="45720">
            <a:spAutoFit/>
          </a:bodyPr>
          <a:lstStyle/>
          <a:p>
            <a:pPr algn="ctr">
              <a:lnSpc>
                <a:spcPts val="8200"/>
              </a:lnSpc>
            </a:pPr>
            <a:r>
              <a:rPr lang="en-US" sz="8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Poisonous Thorns</a:t>
            </a:r>
          </a:p>
        </p:txBody>
      </p:sp>
      <p:sp>
        <p:nvSpPr>
          <p:cNvPr id="5" name="Rectangle 4"/>
          <p:cNvSpPr/>
          <p:nvPr/>
        </p:nvSpPr>
        <p:spPr>
          <a:xfrm>
            <a:off x="594520" y="550334"/>
            <a:ext cx="8092280" cy="1446550"/>
          </a:xfrm>
          <a:prstGeom prst="rect">
            <a:avLst/>
          </a:prstGeom>
        </p:spPr>
        <p:txBody>
          <a:bodyPr wrap="none">
            <a:spAutoFit/>
          </a:bodyPr>
          <a:lstStyle/>
          <a:p>
            <a:r>
              <a:rPr lang="en-US" sz="8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of the Holy Spirit</a:t>
            </a:r>
            <a:endParaRPr lang="en-US" sz="8800" dirty="0"/>
          </a:p>
        </p:txBody>
      </p:sp>
      <p:pic>
        <p:nvPicPr>
          <p:cNvPr id="1028"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85999" y="1600200"/>
            <a:ext cx="4800601" cy="5257800"/>
          </a:xfrm>
          <a:prstGeom prst="rect">
            <a:avLst/>
          </a:prstGeom>
          <a:noFill/>
          <a:ln w="9525">
            <a:noFill/>
            <a:miter lim="800000"/>
            <a:headEnd/>
            <a:tailEnd/>
          </a:ln>
          <a:effectLst>
            <a:softEdge rad="31750"/>
          </a:effectLst>
        </p:spPr>
      </p:pic>
      <p:pic>
        <p:nvPicPr>
          <p:cNvPr id="9" name="Warfare_Summary.pptx264-2.wav">
            <a:hlinkClick r:id="" action="ppaction://media"/>
          </p:cNvPr>
          <p:cNvPicPr>
            <a:picLocks noRot="1" noChangeAspect="1"/>
          </p:cNvPicPr>
          <p:nvPr>
            <a:audioFile r:link="rId1"/>
          </p:nvPr>
        </p:nvPicPr>
        <p:blipFill>
          <a:blip r:embed="rId6" cstate="print"/>
          <a:stretch>
            <a:fillRect/>
          </a:stretch>
        </p:blipFill>
        <p:spPr>
          <a:xfrm>
            <a:off x="8748713" y="6462713"/>
            <a:ext cx="304800" cy="304800"/>
          </a:xfrm>
          <a:prstGeom prst="rect">
            <a:avLst/>
          </a:prstGeom>
        </p:spPr>
      </p:pic>
    </p:spTree>
  </p:cSld>
  <p:clrMapOvr>
    <a:masterClrMapping/>
  </p:clrMapOvr>
  <p:transition advTm="516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0700" y="405442"/>
            <a:ext cx="6798656" cy="177228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13100"/>
              </a:lnSpc>
            </a:pPr>
            <a:r>
              <a:rPr 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a:t>
            </a:r>
            <a:r>
              <a:rPr lang="en-US" sz="13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NAME</a:t>
            </a:r>
          </a:p>
        </p:txBody>
      </p:sp>
      <p:sp>
        <p:nvSpPr>
          <p:cNvPr id="3" name="Rectangle 2"/>
          <p:cNvSpPr/>
          <p:nvPr/>
        </p:nvSpPr>
        <p:spPr>
          <a:xfrm>
            <a:off x="228600" y="4800600"/>
            <a:ext cx="3845925" cy="110799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RAMPS" pitchFamily="2" charset="0"/>
              </a:rPr>
              <a:t>“Jesus”</a:t>
            </a:r>
            <a:endParaRPr lang="en-US"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RAMPS" pitchFamily="2" charset="0"/>
            </a:endParaRPr>
          </a:p>
        </p:txBody>
      </p:sp>
      <p:pic>
        <p:nvPicPr>
          <p:cNvPr id="1028" name="Picture 4"/>
          <p:cNvPicPr>
            <a:picLocks noChangeAspect="1" noChangeArrowheads="1"/>
          </p:cNvPicPr>
          <p:nvPr/>
        </p:nvPicPr>
        <p:blipFill>
          <a:blip r:embed="rId5" cstate="print">
            <a:clrChange>
              <a:clrFrom>
                <a:srgbClr val="000098"/>
              </a:clrFrom>
              <a:clrTo>
                <a:srgbClr val="000098">
                  <a:alpha val="0"/>
                </a:srgbClr>
              </a:clrTo>
            </a:clrChange>
          </a:blip>
          <a:srcRect/>
          <a:stretch>
            <a:fillRect/>
          </a:stretch>
        </p:blipFill>
        <p:spPr bwMode="auto">
          <a:xfrm flipH="1">
            <a:off x="4038600" y="4662781"/>
            <a:ext cx="5334000" cy="1433220"/>
          </a:xfrm>
          <a:prstGeom prst="rect">
            <a:avLst/>
          </a:prstGeom>
          <a:noFill/>
          <a:ln w="9525">
            <a:noFill/>
            <a:miter lim="800000"/>
            <a:headEnd/>
            <a:tailEnd/>
          </a:ln>
          <a:effectLst>
            <a:softEdge rad="31750"/>
          </a:effectLst>
        </p:spPr>
      </p:pic>
      <p:sp>
        <p:nvSpPr>
          <p:cNvPr id="7" name="Rectangle 6"/>
          <p:cNvSpPr/>
          <p:nvPr/>
        </p:nvSpPr>
        <p:spPr>
          <a:xfrm>
            <a:off x="4582845" y="1473940"/>
            <a:ext cx="979755" cy="1650260"/>
          </a:xfrm>
          <a:prstGeom prst="rect">
            <a:avLst/>
          </a:prstGeom>
        </p:spPr>
        <p:txBody>
          <a:bodyPr wrap="none">
            <a:spAutoFit/>
          </a:bodyPr>
          <a:lstStyle/>
          <a:p>
            <a:pPr algn="ctr">
              <a:lnSpc>
                <a:spcPts val="13100"/>
              </a:lnSpc>
            </a:pPr>
            <a:r>
              <a:rPr 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&amp;</a:t>
            </a:r>
          </a:p>
        </p:txBody>
      </p:sp>
      <p:sp>
        <p:nvSpPr>
          <p:cNvPr id="8" name="Rectangle 7"/>
          <p:cNvSpPr/>
          <p:nvPr/>
        </p:nvSpPr>
        <p:spPr>
          <a:xfrm>
            <a:off x="1078900" y="2962493"/>
            <a:ext cx="6986208" cy="1914307"/>
          </a:xfrm>
          <a:prstGeom prst="rect">
            <a:avLst/>
          </a:prstGeom>
        </p:spPr>
        <p:txBody>
          <a:bodyPr wrap="none">
            <a:spAutoFit/>
          </a:bodyPr>
          <a:lstStyle/>
          <a:p>
            <a:pPr algn="ctr">
              <a:lnSpc>
                <a:spcPts val="13100"/>
              </a:lnSpc>
            </a:pPr>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a:t>
            </a:r>
            <a:r>
              <a:rPr lang="en-US" sz="1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Blood</a:t>
            </a:r>
          </a:p>
        </p:txBody>
      </p:sp>
      <p:pic>
        <p:nvPicPr>
          <p:cNvPr id="9" name="Warfare_Summary.pptx301.wav">
            <a:hlinkClick r:id="" action="ppaction://media"/>
          </p:cNvPr>
          <p:cNvPicPr>
            <a:picLocks noRot="1" noChangeAspect="1"/>
          </p:cNvPicPr>
          <p:nvPr>
            <a:audioFile r:link="rId2"/>
          </p:nvPr>
        </p:nvPicPr>
        <p:blipFill>
          <a:blip r:embed="rId6" cstate="print"/>
          <a:stretch>
            <a:fillRect/>
          </a:stretch>
        </p:blipFill>
        <p:spPr>
          <a:xfrm>
            <a:off x="8748713" y="6462713"/>
            <a:ext cx="304800" cy="304800"/>
          </a:xfrm>
          <a:prstGeom prst="rect">
            <a:avLst/>
          </a:prstGeom>
        </p:spPr>
      </p:pic>
    </p:spTree>
    <p:custDataLst>
      <p:tags r:id="rId1"/>
    </p:custDataLst>
  </p:cSld>
  <p:clrMapOvr>
    <a:masterClrMapping/>
  </p:clrMapOvr>
  <p:transition advTm="285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6542" y="405442"/>
            <a:ext cx="6966971" cy="181947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13100"/>
              </a:lnSpc>
            </a:pPr>
            <a:r>
              <a:rPr 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a:t>
            </a:r>
            <a:r>
              <a:rPr lang="en-US" sz="13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NAME</a:t>
            </a:r>
          </a:p>
        </p:txBody>
      </p:sp>
      <p:pic>
        <p:nvPicPr>
          <p:cNvPr id="1026"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152400" y="2133600"/>
            <a:ext cx="3810000" cy="4817050"/>
          </a:xfrm>
          <a:prstGeom prst="rect">
            <a:avLst/>
          </a:prstGeom>
          <a:noFill/>
          <a:ln w="9525">
            <a:noFill/>
            <a:miter lim="800000"/>
            <a:headEnd/>
            <a:tailEnd/>
          </a:ln>
          <a:effectLst>
            <a:softEdge rad="31750"/>
          </a:effectLst>
        </p:spPr>
      </p:pic>
      <p:pic>
        <p:nvPicPr>
          <p:cNvPr id="1027" name="Picture 3"/>
          <p:cNvPicPr>
            <a:picLocks noChangeAspect="1" noChangeArrowheads="1"/>
          </p:cNvPicPr>
          <p:nvPr/>
        </p:nvPicPr>
        <p:blipFill>
          <a:blip r:embed="rId6" cstate="print">
            <a:clrChange>
              <a:clrFrom>
                <a:srgbClr val="FFFFFF"/>
              </a:clrFrom>
              <a:clrTo>
                <a:srgbClr val="FFFFFF">
                  <a:alpha val="0"/>
                </a:srgbClr>
              </a:clrTo>
            </a:clrChange>
            <a:lum bright="-10000" contrast="-20000"/>
          </a:blip>
          <a:srcRect/>
          <a:stretch>
            <a:fillRect/>
          </a:stretch>
        </p:blipFill>
        <p:spPr bwMode="auto">
          <a:xfrm>
            <a:off x="4191000" y="3124200"/>
            <a:ext cx="4267200" cy="3839110"/>
          </a:xfrm>
          <a:prstGeom prst="rect">
            <a:avLst/>
          </a:prstGeom>
          <a:noFill/>
          <a:ln w="9525">
            <a:noFill/>
            <a:miter lim="800000"/>
            <a:headEnd/>
            <a:tailEnd/>
          </a:ln>
          <a:effectLst>
            <a:softEdge rad="31750"/>
          </a:effectLst>
        </p:spPr>
      </p:pic>
      <p:sp>
        <p:nvSpPr>
          <p:cNvPr id="5" name="Rectangle 4"/>
          <p:cNvSpPr/>
          <p:nvPr/>
        </p:nvSpPr>
        <p:spPr>
          <a:xfrm>
            <a:off x="2401933" y="1905000"/>
            <a:ext cx="4733989" cy="1323439"/>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RAMPS" pitchFamily="2" charset="0"/>
              </a:rPr>
              <a:t>“Jesus”</a:t>
            </a:r>
            <a:endParaRPr lang="en-US" sz="8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RAMPS" pitchFamily="2" charset="0"/>
            </a:endParaRPr>
          </a:p>
        </p:txBody>
      </p:sp>
      <p:pic>
        <p:nvPicPr>
          <p:cNvPr id="6" name="Warfare_Summary.pptx302.wav">
            <a:hlinkClick r:id="" action="ppaction://media"/>
          </p:cNvPr>
          <p:cNvPicPr>
            <a:picLocks noRot="1" noChangeAspect="1"/>
          </p:cNvPicPr>
          <p:nvPr>
            <a:audioFile r:link="rId2"/>
          </p:nvPr>
        </p:nvPicPr>
        <p:blipFill>
          <a:blip r:embed="rId7" cstate="print"/>
          <a:stretch>
            <a:fillRect/>
          </a:stretch>
        </p:blipFill>
        <p:spPr>
          <a:xfrm>
            <a:off x="8748713" y="6462713"/>
            <a:ext cx="304800" cy="304800"/>
          </a:xfrm>
          <a:prstGeom prst="rect">
            <a:avLst/>
          </a:prstGeom>
        </p:spPr>
      </p:pic>
      <p:pic>
        <p:nvPicPr>
          <p:cNvPr id="2" name="Picture 2"/>
          <p:cNvPicPr>
            <a:picLocks noChangeAspect="1" noChangeArrowheads="1"/>
          </p:cNvPicPr>
          <p:nvPr/>
        </p:nvPicPr>
        <p:blipFill>
          <a:blip r:embed="rId8" cstate="print"/>
          <a:srcRect/>
          <a:stretch>
            <a:fillRect/>
          </a:stretch>
        </p:blipFill>
        <p:spPr bwMode="auto">
          <a:xfrm>
            <a:off x="457200" y="2971800"/>
            <a:ext cx="8020050" cy="2943225"/>
          </a:xfrm>
          <a:prstGeom prst="rect">
            <a:avLst/>
          </a:prstGeom>
          <a:noFill/>
          <a:ln w="9525">
            <a:noFill/>
            <a:miter lim="800000"/>
            <a:headEnd/>
            <a:tailEnd/>
          </a:ln>
          <a:effectLst>
            <a:softEdge rad="127000"/>
          </a:effectLst>
        </p:spPr>
      </p:pic>
    </p:spTree>
    <p:custDataLst>
      <p:tags r:id="rId1"/>
    </p:custDataLst>
  </p:cSld>
  <p:clrMapOvr>
    <a:masterClrMapping/>
  </p:clrMapOvr>
  <p:transition advTm="172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1000"/>
                            </p:stCondLst>
                            <p:childTnLst>
                              <p:par>
                                <p:cTn id="13" presetID="10" presetClass="exit" presetSubtype="0" fill="hold" grpId="1" nodeType="afterEffect">
                                  <p:stCondLst>
                                    <p:cond delay="0"/>
                                  </p:stCondLst>
                                  <p:childTnLst>
                                    <p:animEffect transition="out" filter="fade">
                                      <p:cBhvr>
                                        <p:cTn id="14" dur="1000"/>
                                        <p:tgtEl>
                                          <p:spTgt spid="5"/>
                                        </p:tgtEl>
                                      </p:cBhvr>
                                    </p:animEffect>
                                    <p:set>
                                      <p:cBhvr>
                                        <p:cTn id="15" dur="1" fill="hold">
                                          <p:stCondLst>
                                            <p:cond delay="999"/>
                                          </p:stCondLst>
                                        </p:cTn>
                                        <p:tgtEl>
                                          <p:spTgt spid="5"/>
                                        </p:tgtEl>
                                        <p:attrNameLst>
                                          <p:attrName>style.visibility</p:attrName>
                                        </p:attrNameLst>
                                      </p:cBhvr>
                                      <p:to>
                                        <p:strVal val="hidden"/>
                                      </p:to>
                                    </p:set>
                                  </p:childTnLst>
                                </p:cTn>
                              </p:par>
                            </p:childTnLst>
                          </p:cTn>
                        </p:par>
                        <p:par>
                          <p:cTn id="16" fill="hold">
                            <p:stCondLst>
                              <p:cond delay="2000"/>
                            </p:stCondLst>
                            <p:childTnLst>
                              <p:par>
                                <p:cTn id="17" presetID="47" presetClass="exit" presetSubtype="0" fill="hold" nodeType="afterEffect">
                                  <p:stCondLst>
                                    <p:cond delay="0"/>
                                  </p:stCondLst>
                                  <p:childTnLst>
                                    <p:animEffect transition="out" filter="fade">
                                      <p:cBhvr>
                                        <p:cTn id="18" dur="1000"/>
                                        <p:tgtEl>
                                          <p:spTgt spid="1026"/>
                                        </p:tgtEl>
                                      </p:cBhvr>
                                    </p:animEffect>
                                    <p:anim calcmode="lin" valueType="num">
                                      <p:cBhvr>
                                        <p:cTn id="19" dur="1000"/>
                                        <p:tgtEl>
                                          <p:spTgt spid="1026"/>
                                        </p:tgtEl>
                                        <p:attrNameLst>
                                          <p:attrName>ppt_x</p:attrName>
                                        </p:attrNameLst>
                                      </p:cBhvr>
                                      <p:tavLst>
                                        <p:tav tm="0">
                                          <p:val>
                                            <p:strVal val="ppt_x"/>
                                          </p:val>
                                        </p:tav>
                                        <p:tav tm="100000">
                                          <p:val>
                                            <p:strVal val="ppt_x"/>
                                          </p:val>
                                        </p:tav>
                                      </p:tavLst>
                                    </p:anim>
                                    <p:anim calcmode="lin" valueType="num">
                                      <p:cBhvr>
                                        <p:cTn id="20" dur="1000"/>
                                        <p:tgtEl>
                                          <p:spTgt spid="1026"/>
                                        </p:tgtEl>
                                        <p:attrNameLst>
                                          <p:attrName>ppt_y</p:attrName>
                                        </p:attrNameLst>
                                      </p:cBhvr>
                                      <p:tavLst>
                                        <p:tav tm="0">
                                          <p:val>
                                            <p:strVal val="ppt_y"/>
                                          </p:val>
                                        </p:tav>
                                        <p:tav tm="100000">
                                          <p:val>
                                            <p:strVal val="ppt_y-.1"/>
                                          </p:val>
                                        </p:tav>
                                      </p:tavLst>
                                    </p:anim>
                                    <p:set>
                                      <p:cBhvr>
                                        <p:cTn id="21" dur="1" fill="hold">
                                          <p:stCondLst>
                                            <p:cond delay="999"/>
                                          </p:stCondLst>
                                        </p:cTn>
                                        <p:tgtEl>
                                          <p:spTgt spid="1026"/>
                                        </p:tgtEl>
                                        <p:attrNameLst>
                                          <p:attrName>style.visibility</p:attrName>
                                        </p:attrNameLst>
                                      </p:cBhvr>
                                      <p:to>
                                        <p:strVal val="hidden"/>
                                      </p:to>
                                    </p:set>
                                  </p:childTnLst>
                                </p:cTn>
                              </p:par>
                              <p:par>
                                <p:cTn id="22" presetID="35" presetClass="exit" presetSubtype="0" fill="hold" nodeType="withEffect">
                                  <p:stCondLst>
                                    <p:cond delay="0"/>
                                  </p:stCondLst>
                                  <p:childTnLst>
                                    <p:animEffect transition="out" filter="fade">
                                      <p:cBhvr>
                                        <p:cTn id="23" dur="2000"/>
                                        <p:tgtEl>
                                          <p:spTgt spid="1027"/>
                                        </p:tgtEl>
                                      </p:cBhvr>
                                    </p:animEffect>
                                    <p:anim calcmode="lin" valueType="num">
                                      <p:cBhvr>
                                        <p:cTn id="24" dur="2000"/>
                                        <p:tgtEl>
                                          <p:spTgt spid="1027"/>
                                        </p:tgtEl>
                                        <p:attrNameLst>
                                          <p:attrName>style.rotation</p:attrName>
                                        </p:attrNameLst>
                                      </p:cBhvr>
                                      <p:tavLst>
                                        <p:tav tm="0">
                                          <p:val>
                                            <p:fltVal val="0"/>
                                          </p:val>
                                        </p:tav>
                                        <p:tav tm="100000">
                                          <p:val>
                                            <p:fltVal val="720"/>
                                          </p:val>
                                        </p:tav>
                                      </p:tavLst>
                                    </p:anim>
                                    <p:anim calcmode="lin" valueType="num">
                                      <p:cBhvr>
                                        <p:cTn id="25" dur="2000"/>
                                        <p:tgtEl>
                                          <p:spTgt spid="1027"/>
                                        </p:tgtEl>
                                        <p:attrNameLst>
                                          <p:attrName>ppt_h</p:attrName>
                                        </p:attrNameLst>
                                      </p:cBhvr>
                                      <p:tavLst>
                                        <p:tav tm="0">
                                          <p:val>
                                            <p:strVal val="ppt_h"/>
                                          </p:val>
                                        </p:tav>
                                        <p:tav tm="100000">
                                          <p:val>
                                            <p:fltVal val="0"/>
                                          </p:val>
                                        </p:tav>
                                      </p:tavLst>
                                    </p:anim>
                                    <p:anim calcmode="lin" valueType="num">
                                      <p:cBhvr>
                                        <p:cTn id="26" dur="2000"/>
                                        <p:tgtEl>
                                          <p:spTgt spid="1027"/>
                                        </p:tgtEl>
                                        <p:attrNameLst>
                                          <p:attrName>ppt_w</p:attrName>
                                        </p:attrNameLst>
                                      </p:cBhvr>
                                      <p:tavLst>
                                        <p:tav tm="0">
                                          <p:val>
                                            <p:strVal val="ppt_w"/>
                                          </p:val>
                                        </p:tav>
                                        <p:tav tm="100000">
                                          <p:val>
                                            <p:fltVal val="0"/>
                                          </p:val>
                                        </p:tav>
                                      </p:tavLst>
                                    </p:anim>
                                    <p:set>
                                      <p:cBhvr>
                                        <p:cTn id="27" dur="1" fill="hold">
                                          <p:stCondLst>
                                            <p:cond delay="1999"/>
                                          </p:stCondLst>
                                        </p:cTn>
                                        <p:tgtEl>
                                          <p:spTgt spid="1027"/>
                                        </p:tgtEl>
                                        <p:attrNameLst>
                                          <p:attrName>style.visibility</p:attrName>
                                        </p:attrNameLst>
                                      </p:cBhvr>
                                      <p:to>
                                        <p:strVal val="hidden"/>
                                      </p:to>
                                    </p:set>
                                  </p:childTnLst>
                                </p:cTn>
                              </p:par>
                            </p:childTnLst>
                          </p:cTn>
                        </p:par>
                        <p:par>
                          <p:cTn id="28" fill="hold">
                            <p:stCondLst>
                              <p:cond delay="4000"/>
                            </p:stCondLst>
                            <p:childTnLst>
                              <p:par>
                                <p:cTn id="29" presetID="10" presetClass="entr" presetSubtype="0" fill="hold" nodeType="afterEffect">
                                  <p:stCondLst>
                                    <p:cond delay="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2"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5" grpId="0"/>
      <p:bldP spid="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629400" y="-304800"/>
            <a:ext cx="2971800" cy="2971800"/>
          </a:xfrm>
          <a:prstGeom prst="rect">
            <a:avLst/>
          </a:prstGeom>
          <a:noFill/>
          <a:ln w="9525">
            <a:noFill/>
            <a:miter lim="800000"/>
            <a:headEnd/>
            <a:tailEnd/>
          </a:ln>
          <a:effectLst>
            <a:softEdge rad="31750"/>
          </a:effectLst>
        </p:spPr>
      </p:pic>
      <p:pic>
        <p:nvPicPr>
          <p:cNvPr id="2055" name="Picture 7"/>
          <p:cNvPicPr>
            <a:picLocks noChangeAspect="1" noChangeArrowheads="1"/>
          </p:cNvPicPr>
          <p:nvPr/>
        </p:nvPicPr>
        <p:blipFill>
          <a:blip r:embed="rId6" cstate="print">
            <a:clrChange>
              <a:clrFrom>
                <a:srgbClr val="FFFFFF"/>
              </a:clrFrom>
              <a:clrTo>
                <a:srgbClr val="FFFFFF">
                  <a:alpha val="0"/>
                </a:srgbClr>
              </a:clrTo>
            </a:clrChange>
            <a:lum bright="-20000" contrast="-30000"/>
          </a:blip>
          <a:srcRect/>
          <a:stretch>
            <a:fillRect/>
          </a:stretch>
        </p:blipFill>
        <p:spPr bwMode="auto">
          <a:xfrm>
            <a:off x="1676400" y="2971800"/>
            <a:ext cx="4495800" cy="4046766"/>
          </a:xfrm>
          <a:prstGeom prst="rect">
            <a:avLst/>
          </a:prstGeom>
          <a:noFill/>
          <a:ln w="9525">
            <a:noFill/>
            <a:miter lim="800000"/>
            <a:headEnd/>
            <a:tailEnd/>
          </a:ln>
          <a:effectLst>
            <a:softEdge rad="31750"/>
          </a:effectLst>
        </p:spPr>
      </p:pic>
      <p:sp>
        <p:nvSpPr>
          <p:cNvPr id="4" name="Rectangle 3"/>
          <p:cNvSpPr/>
          <p:nvPr/>
        </p:nvSpPr>
        <p:spPr>
          <a:xfrm>
            <a:off x="84158" y="0"/>
            <a:ext cx="6429965" cy="177228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13100"/>
              </a:lnSpc>
            </a:pPr>
            <a:r>
              <a:rPr 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a:t>
            </a:r>
            <a:r>
              <a:rPr lang="en-US" sz="13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Blood</a:t>
            </a:r>
          </a:p>
        </p:txBody>
      </p:sp>
      <p:pic>
        <p:nvPicPr>
          <p:cNvPr id="2051" name="Picture 3"/>
          <p:cNvPicPr>
            <a:picLocks noChangeAspect="1" noChangeArrowheads="1"/>
          </p:cNvPicPr>
          <p:nvPr/>
        </p:nvPicPr>
        <p:blipFill>
          <a:blip r:embed="rId7" cstate="print">
            <a:clrChange>
              <a:clrFrom>
                <a:srgbClr val="FFFFFF"/>
              </a:clrFrom>
              <a:clrTo>
                <a:srgbClr val="FFFFFF">
                  <a:alpha val="0"/>
                </a:srgbClr>
              </a:clrTo>
            </a:clrChange>
            <a:lum bright="-20000" contrast="-30000"/>
          </a:blip>
          <a:srcRect/>
          <a:stretch>
            <a:fillRect/>
          </a:stretch>
        </p:blipFill>
        <p:spPr bwMode="auto">
          <a:xfrm flipH="1">
            <a:off x="-1752600" y="4463954"/>
            <a:ext cx="1981200" cy="2394046"/>
          </a:xfrm>
          <a:prstGeom prst="rect">
            <a:avLst/>
          </a:prstGeom>
          <a:noFill/>
          <a:ln w="9525">
            <a:noFill/>
            <a:miter lim="800000"/>
            <a:headEnd/>
            <a:tailEnd/>
          </a:ln>
          <a:effectLst>
            <a:softEdge rad="31750"/>
          </a:effectLst>
        </p:spPr>
      </p:pic>
      <p:pic>
        <p:nvPicPr>
          <p:cNvPr id="2053" name="Picture 5"/>
          <p:cNvPicPr>
            <a:picLocks noChangeAspect="1" noChangeArrowheads="1"/>
          </p:cNvPicPr>
          <p:nvPr/>
        </p:nvPicPr>
        <p:blipFill>
          <a:blip r:embed="rId8" cstate="print">
            <a:clrChange>
              <a:clrFrom>
                <a:srgbClr val="FFFFFF"/>
              </a:clrFrom>
              <a:clrTo>
                <a:srgbClr val="FFFFFF">
                  <a:alpha val="0"/>
                </a:srgbClr>
              </a:clrTo>
            </a:clrChange>
            <a:lum bright="-20000" contrast="-30000"/>
          </a:blip>
          <a:srcRect/>
          <a:stretch>
            <a:fillRect/>
          </a:stretch>
        </p:blipFill>
        <p:spPr bwMode="auto">
          <a:xfrm flipH="1">
            <a:off x="9144000" y="4056818"/>
            <a:ext cx="3048000" cy="2801182"/>
          </a:xfrm>
          <a:prstGeom prst="rect">
            <a:avLst/>
          </a:prstGeom>
          <a:noFill/>
          <a:ln w="9525">
            <a:noFill/>
            <a:miter lim="800000"/>
            <a:headEnd/>
            <a:tailEnd/>
          </a:ln>
          <a:effectLst>
            <a:softEdge rad="31750"/>
          </a:effectLst>
        </p:spPr>
      </p:pic>
      <p:pic>
        <p:nvPicPr>
          <p:cNvPr id="10" name="Picture 4"/>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62200" y="3505200"/>
            <a:ext cx="3102247" cy="3352799"/>
          </a:xfrm>
          <a:prstGeom prst="rect">
            <a:avLst/>
          </a:prstGeom>
          <a:noFill/>
          <a:ln w="9525">
            <a:noFill/>
            <a:miter lim="800000"/>
            <a:headEnd/>
            <a:tailEnd/>
          </a:ln>
          <a:effectLst>
            <a:softEdge rad="31750"/>
          </a:effectLst>
        </p:spPr>
      </p:pic>
      <p:pic>
        <p:nvPicPr>
          <p:cNvPr id="9" name="Warfare_Summary.pptx303-0.wav">
            <a:hlinkClick r:id="" action="ppaction://media"/>
          </p:cNvPr>
          <p:cNvPicPr>
            <a:picLocks noRot="1" noChangeAspect="1"/>
          </p:cNvPicPr>
          <p:nvPr>
            <a:audioFile r:link="rId2"/>
          </p:nvPr>
        </p:nvPicPr>
        <p:blipFill>
          <a:blip r:embed="rId10" cstate="print"/>
          <a:stretch>
            <a:fillRect/>
          </a:stretch>
        </p:blipFill>
        <p:spPr>
          <a:xfrm>
            <a:off x="8748713" y="6462713"/>
            <a:ext cx="304800" cy="304800"/>
          </a:xfrm>
          <a:prstGeom prst="rect">
            <a:avLst/>
          </a:prstGeom>
        </p:spPr>
      </p:pic>
    </p:spTree>
    <p:custDataLst>
      <p:tags r:id="rId1"/>
    </p:custDataLst>
  </p:cSld>
  <p:clrMapOvr>
    <a:masterClrMapping/>
  </p:clrMapOvr>
  <p:transition advTm="226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fade">
                                      <p:cBhvr>
                                        <p:cTn id="11" dur="1000"/>
                                        <p:tgtEl>
                                          <p:spTgt spid="2055"/>
                                        </p:tgtEl>
                                      </p:cBhvr>
                                    </p:animEffec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6.66667E-6 3.31328E-6 C -0.0066 0.00301 -0.01303 0.00856 -0.02015 0.00995 C -0.03039 0.01203 -0.04098 0.01249 -0.05122 0.01342 C -0.06459 0.01597 -0.07813 0.01458 -0.0915 0.01226 C -0.09497 0.01064 -0.09827 0.00949 -0.10174 0.00787 C -0.10435 0.00532 -0.10903 0.00116 -0.11181 3.31328E-6 C -0.12153 -0.00902 -0.13542 -0.01365 -0.14706 -0.01689 C -0.15591 -0.0162 -0.16476 -0.01596 -0.1731 -0.01134 C -0.18126 -0.00694 -0.18837 0.00069 -0.19671 0.0044 C -0.20487 0.0118 -0.21337 0.02036 -0.22275 0.02453 C -0.22726 0.02869 -0.23351 0.03147 -0.23872 0.03355 C -0.24254 0.03517 -0.24584 0.03725 -0.24949 0.0391 C -0.26008 0.04419 -0.27223 0.04489 -0.28317 0.04581 C -0.3014 0.04466 -0.32032 0.04373 -0.33785 0.03586 C -0.34237 0.0317 -0.34324 0.03124 -0.34792 0.02915 C -0.35244 0.02476 -0.35851 0.02314 -0.3639 0.02129 C -0.36962 0.01735 -0.37466 0.01666 -0.38074 0.01458 C -0.38178 0.01504 -0.38351 0.01435 -0.38403 0.01573 C -0.38438 0.01689 -0.38299 0.01805 -0.3823 0.01897 C -0.37987 0.02268 -0.3764 0.02938 -0.3731 0.03124 C -0.37206 0.03193 -0.36719 0.03378 -0.36546 0.03471 C -0.36459 0.03517 -0.36303 0.03586 -0.36303 0.03586 C -0.34775 0.03448 -0.35331 0.03517 -0.34445 0.03124 C -0.34271 0.02753 -0.34046 0.02545 -0.33942 0.02129 C -0.34098 0.00764 -0.34462 0.00417 -0.35383 3.31328E-6 C -0.36129 -0.00671 -0.36824 -0.00879 -0.37726 -0.01018 C -0.37987 -0.00972 -0.3823 -0.00972 -0.3849 -0.00902 C -0.38577 -0.00879 -0.3882 -0.00833 -0.38733 -0.00787 C -0.37935 -0.00347 -0.36025 -0.00486 -0.35383 -0.00463 C -0.34983 -0.00347 -0.34775 -0.00301 -0.34445 3.31328E-6 C -0.34341 0.00231 -0.34063 0.00417 -0.34115 0.00671 C -0.34254 0.01411 -0.34636 0.01319 -0.35122 0.01458 C -0.36025 0.01365 -0.36737 0.01157 -0.3757 0.00787 C -0.37483 0.0074 -0.37396 0.00625 -0.3731 0.00671 C -0.37119 0.00764 -0.36806 0.01111 -0.36806 0.01111 C -0.36563 0.0162 -0.36303 0.01782 -0.36042 0.02337 C -0.35834 0.02777 -0.35765 0.03262 -0.35539 0.03702 C -0.35261 0.05021 -0.34271 0.0546 -0.33369 0.05599 C -0.32483 0.05484 -0.3224 0.05252 -0.31511 0.04928 C -0.30903 0.04373 -0.30348 0.03795 -0.2974 0.03239 C -0.29133 0.02684 -0.28907 0.02244 -0.28143 0.02244 " pathEditMode="relative" ptsTypes="ffffffffffffffffffffffffffffffffffffffffA">
                                      <p:cBhvr>
                                        <p:cTn id="14" dur="5000" fill="hold"/>
                                        <p:tgtEl>
                                          <p:spTgt spid="2053"/>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1.11111E-6 2.81221E-6 C 0.00243 -0.00208 0.00416 -0.00532 0.00659 -0.00717 C 0.01319 -0.01249 0.02448 -0.01457 0.03194 -0.01596 C 0.03975 -0.01504 0.04965 -0.01573 0.05729 -0.01064 C 0.06128 -0.0081 0.06927 -0.00347 0.06927 -0.00347 C 0.07413 0.00254 0.07083 -0.00047 0.08003 0.0037 L 0.08003 0.0037 C 0.0875 0.00994 0.09305 0.01341 0.10139 0.01595 C 0.14479 0.0141 0.1309 0.01526 0.15729 0.00717 C 0.16649 0.00439 0.18524 0.00185 0.18524 0.00185 C 0.20017 0.00277 0.2151 0.00069 0.22934 0.00717 C 0.22361 0.00786 0.21753 0.00693 0.21198 0.00902 C 0.20781 0.01063 0.2066 0.02497 0.2066 0.02497 C 0.20712 0.02844 0.20677 0.03237 0.20798 0.03561 C 0.2092 0.03862 0.21406 0.03954 0.21597 0.04093 C 0.22083 0.04417 0.22396 0.04625 0.22934 0.0481 C 0.23073 0.04926 0.23333 0.04949 0.23333 0.05157 C 0.23333 0.05342 0.23073 0.05342 0.22934 0.05342 C 0.22621 0.05342 0.22309 0.05249 0.21996 0.05157 C 0.21007 0.04903 0.19913 0.04648 0.19062 0.03908 C 0.1901 0.03191 0.19062 0.02474 0.18923 0.0178 C 0.18767 0.01017 0.17448 -0.00833 0.16927 -0.01064 C 0.16493 -0.01943 0.15972 -0.02151 0.16805 -0.03192 C 0.18854 -0.03122 0.20885 -0.03007 0.22934 -0.03007 C 0.23594 -0.03007 0.21597 -0.03099 0.20937 -0.03192 C 0.2066 -0.03238 0.20399 -0.03423 0.20139 -0.03539 C 0.19774 -0.04024 0.19496 -0.04117 0.19323 -0.04788 C 0.19583 -0.05782 0.20156 -0.05551 0.20937 -0.0569 C 0.2158 -0.05805 0.22187 -0.05944 0.22795 -0.06221 C 0.22396 -0.04718 0.22951 -0.06545 0.22396 -0.05319 C 0.21962 -0.04325 0.22205 -0.03585 0.21458 -0.0266 C 0.21285 -0.01897 0.20885 -0.0148 0.20399 -0.01064 C 0.19861 0.00023 0.19323 -0.00347 0.18264 -0.00347 " pathEditMode="relative" ptsTypes="fffffFffffffffffffffffffffffffffA">
                                      <p:cBhvr>
                                        <p:cTn id="16" dur="5000" fill="hold"/>
                                        <p:tgtEl>
                                          <p:spTgt spid="2051"/>
                                        </p:tgtEl>
                                        <p:attrNameLst>
                                          <p:attrName>ppt_x</p:attrName>
                                          <p:attrName>ppt_y</p:attrName>
                                        </p:attrNameLst>
                                      </p:cBhvr>
                                    </p:animMotion>
                                  </p:childTnLst>
                                </p:cTn>
                              </p:par>
                            </p:childTnLst>
                          </p:cTn>
                        </p:par>
                        <p:par>
                          <p:cTn id="17" fill="hold">
                            <p:stCondLst>
                              <p:cond delay="6000"/>
                            </p:stCondLst>
                            <p:childTnLst>
                              <p:par>
                                <p:cTn id="18" presetID="0" presetClass="path" presetSubtype="0" accel="50000" decel="50000" fill="hold" nodeType="afterEffect">
                                  <p:stCondLst>
                                    <p:cond delay="0"/>
                                  </p:stCondLst>
                                  <p:childTnLst>
                                    <p:animMotion origin="layout" path="M -1.38889E-6 1.85185E-6 C -0.00087 0.0375 -0.00243 0.07037 -0.00712 0.10671 C -0.00903 0.12176 -0.01059 0.13958 -0.01701 0.15232 C -0.01927 0.16157 -0.02187 0.17222 -0.02708 0.17917 C -0.02899 0.18681 -0.03107 0.1875 -0.03559 0.19236 C -0.03958 0.19676 -0.03785 0.19607 -0.04132 0.20185 C -0.04531 0.20833 -0.04427 0.20394 -0.05 0.21157 C -0.05312 0.21574 -0.05521 0.22245 -0.05851 0.22662 C -0.06545 0.23565 -0.07639 0.24884 -0.08559 0.25347 C -0.08906 0.25995 -0.09149 0.2625 -0.09705 0.26482 C -0.10069 0.26944 -0.10226 0.27222 -0.10712 0.27431 C -0.11094 0.27778 -0.11423 0.28287 -0.1184 0.28565 C -0.1217 0.28796 -0.12517 0.28935 -0.12847 0.29144 C -0.13437 0.29931 -0.14375 0.30208 -0.15139 0.30671 C -0.15521 0.30903 -0.16701 0.31574 -0.16285 0.31435 C -0.14757 0.30949 -0.13802 0.29583 -0.12847 0.28009 C -0.125 0.27431 -0.12465 0.2706 -0.12274 0.26296 C -0.12222 0.26111 -0.12135 0.25718 -0.12135 0.25718 C -0.12274 0.24005 -0.12535 0.22569 -0.13281 0.21157 C -0.13698 0.19398 -0.15226 0.18796 -0.16423 0.18287 C -0.16996 0.18357 -0.17569 0.18357 -0.18142 0.18472 C -0.18715 0.18588 -0.19878 0.2 -0.20278 0.20579 C -0.2033 0.1963 -0.20347 0.18657 -0.20417 0.17708 C -0.20521 0.16343 -0.22048 0.14583 -0.22847 0.13912 C -0.23316 0.13009 -0.23715 0.12639 -0.24427 0.12014 C -0.25816 0.1081 -0.26458 0.09954 -0.28142 0.09537 C -0.30712 0.09745 -0.29687 0.09421 -0.31285 0.10093 C -0.31719 0.10278 -0.32569 0.10671 -0.32569 0.10671 C -0.32969 0.11019 -0.33298 0.11458 -0.33698 0.11806 C -0.34097 0.12593 -0.34618 0.13449 -0.35139 0.14097 C -0.35295 0.14745 -0.35538 0.15347 -0.35712 0.15995 C -0.35764 0.16181 -0.35955 0.16435 -0.35851 0.16574 C -0.35833 0.16597 -0.35278 0.1581 -0.35278 0.1581 C -0.34583 0.15069 -0.33854 0.14468 -0.32986 0.14097 C -0.31232 0.12546 -0.28767 0.11736 -0.26701 0.11435 C -0.25955 0.11574 -0.25503 0.11505 -0.25 0.12199 C -0.24826 0.12824 -0.24583 0.13287 -0.24427 0.13912 C -0.24514 0.14954 -0.24601 0.17199 -0.25278 0.18102 C -0.25434 0.1831 -0.2566 0.18357 -0.25851 0.18472 C -0.25868 0.18519 -0.26042 0.1956 -0.26285 0.19444 C -0.26423 0.19375 -0.26371 0.19051 -0.26423 0.18866 C -0.26528 0.16319 -0.26423 0.13287 -0.27569 0.11042 C -0.28177 0.08611 -0.29739 0.06736 -0.31285 0.05347 C -0.31962 0.04745 -0.3309 0.04537 -0.33698 0.04005 C -0.34132 0.03634 -0.34514 0.03449 -0.35 0.03241 C -0.37969 0.03426 -0.37812 0.0294 -0.39427 0.04954 C -0.39583 0.05602 -0.39757 0.06019 -0.40139 0.06482 C -0.40451 0.07801 -0.40208 0.07338 -0.40712 0.08009 C -0.40937 0.08958 -0.41267 0.09583 -0.41562 0.10486 C -0.42135 0.12222 -0.42396 0.1419 -0.42847 0.15995 C -0.42917 0.1625 -0.4276 0.15486 -0.42708 0.15232 C -0.42552 0.14514 -0.42465 0.14074 -0.42135 0.13519 C -0.41667 0.12732 -0.41024 0.12222 -0.40555 0.11435 C -0.40156 0.10787 -0.3967 0.1037 -0.39271 0.09722 C -0.39167 0.09537 -0.39114 0.09306 -0.38993 0.09144 C -0.38055 0.0787 -0.36111 0.05995 -0.34844 0.05347 C -0.32517 0.04167 -0.29739 0.03843 -0.27274 0.03634 C -0.24548 0.03819 -0.21944 0.04282 -0.19271 0.04954 C -0.1875 0.05324 -0.18264 0.05486 -0.17708 0.05718 C -0.17187 0.06181 -0.1658 0.06597 -0.15989 0.06852 C -0.15399 0.07384 -0.14878 0.08056 -0.14271 0.08565 C -0.13819 0.09514 -0.14114 0.08982 -0.13281 0.10093 L -0.13281 0.10093 C -0.12639 0.11389 -0.12969 0.10926 -0.12413 0.1162 C -0.11667 0.13704 -0.12656 0.11157 -0.11701 0.12963 C -0.1158 0.13194 -0.11528 0.13472 -0.11423 0.13727 C -0.11042 0.14607 -0.10503 0.15324 -0.10139 0.16204 C -0.09792 0.17037 -0.0967 0.17894 -0.09271 0.18681 C -0.09028 0.19653 -0.08854 0.20602 -0.08559 0.21528 C -0.08403 0.23079 -0.0816 0.25023 -0.08698 0.26482 C -0.08854 0.26898 -0.0908 0.27245 -0.09271 0.27616 C -0.0941 0.27894 -0.09444 0.28472 -0.09566 0.28773 C -0.09965 0.29745 -0.10625 0.30602 -0.10989 0.3162 C -0.1125 0.32338 -0.11476 0.32685 -0.1184 0.33333 C -0.12048 0.33704 -0.12118 0.34236 -0.12413 0.34491 C -0.1316 0.35139 -0.1375 0.35833 -0.14427 0.36574 C -0.14618 0.36782 -0.14809 0.36968 -0.15 0.37153 C -0.15139 0.37292 -0.15295 0.37384 -0.15417 0.37523 C -0.15521 0.37639 -0.15851 0.37917 -0.15712 0.37917 C -0.14757 0.37986 -0.13802 0.37778 -0.12847 0.37708 C -0.11857 0.37454 -0.10816 0.37361 -0.09844 0.36968 C -0.09236 0.36736 -0.08732 0.36296 -0.08142 0.35995 C -0.07292 0.34931 -0.08472 0.36296 -0.07413 0.3544 C -0.0691 0.35023 -0.06267 0.3412 -0.05851 0.33519 C -0.0559 0.32477 -0.05885 0.33403 -0.05417 0.32569 C -0.05208 0.32199 -0.04844 0.31435 -0.04844 0.31435 C -0.04792 0.31181 -0.04757 0.30926 -0.04705 0.30671 C -0.04618 0.30301 -0.04427 0.29537 -0.04427 0.29537 C -0.04566 0.27338 -0.04948 0.25556 -0.05712 0.23634 C -0.06076 0.2162 -0.05955 0.22616 -0.05712 0.18681 C -0.05677 0.18171 -0.05434 0.1794 -0.05278 0.17523 C -0.04722 0.15995 -0.03542 0.15532 -0.02569 0.14491 C -0.02066 0.13935 -0.01892 0.13171 -0.01701 0.12384 C -0.01753 0.11806 -0.01736 0.11227 -0.0184 0.10671 C -0.01927 0.10208 -0.02257 0.09745 -0.02413 0.09329 C -0.02639 0.0875 -0.02691 0.08056 -0.02847 0.07431 C -0.02708 0.05417 -0.02587 0.04028 -0.01285 0.0287 C -0.0092 0.0213 -0.0059 0.01412 -0.00139 0.00764 C -0.00052 0.00394 0.00104 0.00023 0.00156 -0.0037 C 0.00434 -0.02801 -0.00191 -0.0206 0.00729 -0.02847 C 0.01024 -0.03472 0.00833 -0.03426 0.01146 -0.03426 " pathEditMode="relative" ptsTypes="fffffffffffffffffffffffffffffffffffffffffffffffffffffffffffffFffffffffffffffffffffffffffffffffffffffA">
                                      <p:cBhvr>
                                        <p:cTn id="19" dur="5000" fill="hold"/>
                                        <p:tgtEl>
                                          <p:spTgt spid="10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0"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cstate="print"/>
          <a:srcRect b="8508"/>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26835" y="-110065"/>
            <a:ext cx="9147504" cy="1446550"/>
          </a:xfrm>
          <a:prstGeom prst="rect">
            <a:avLst/>
          </a:prstGeom>
          <a:noFill/>
        </p:spPr>
        <p:txBody>
          <a:bodyPr wrap="none" lIns="91440" tIns="45720" rIns="91440" bIns="45720">
            <a:spAutoFit/>
          </a:bodyPr>
          <a:lstStyle/>
          <a:p>
            <a:pPr algn="ctr"/>
            <a:r>
              <a:rPr lang="en-US" sz="8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Asking for Strength</a:t>
            </a:r>
          </a:p>
        </p:txBody>
      </p:sp>
      <p:pic>
        <p:nvPicPr>
          <p:cNvPr id="3077"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52400" y="2034051"/>
            <a:ext cx="7772400" cy="4883215"/>
          </a:xfrm>
          <a:prstGeom prst="rect">
            <a:avLst/>
          </a:prstGeom>
          <a:noFill/>
          <a:ln w="9525">
            <a:noFill/>
            <a:miter lim="800000"/>
            <a:headEnd/>
            <a:tailEnd/>
          </a:ln>
          <a:effectLst>
            <a:softEdge rad="63500"/>
          </a:effectLst>
        </p:spPr>
      </p:pic>
      <p:pic>
        <p:nvPicPr>
          <p:cNvPr id="9" name="Warfare_Summary.pptx267-3.wav">
            <a:hlinkClick r:id="" action="ppaction://media"/>
          </p:cNvPr>
          <p:cNvPicPr>
            <a:picLocks noRot="1" noChangeAspect="1"/>
          </p:cNvPicPr>
          <p:nvPr>
            <a:audioFile r:link="rId2"/>
          </p:nvPr>
        </p:nvPicPr>
        <p:blipFill>
          <a:blip r:embed="rId8" cstate="print"/>
          <a:stretch>
            <a:fillRect/>
          </a:stretch>
        </p:blipFill>
        <p:spPr>
          <a:xfrm>
            <a:off x="8748713" y="6462713"/>
            <a:ext cx="304800" cy="304800"/>
          </a:xfrm>
          <a:prstGeom prst="rect">
            <a:avLst/>
          </a:prstGeom>
        </p:spPr>
      </p:pic>
    </p:spTree>
    <p:custDataLst>
      <p:tags r:id="rId1"/>
    </p:custDataLst>
  </p:cSld>
  <p:clrMapOvr>
    <a:masterClrMapping/>
  </p:clrMapOvr>
  <p:transition advTm="384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000"/>
                                        <p:tgtEl>
                                          <p:spTgt spid="1026"/>
                                        </p:tgtEl>
                                      </p:cBhvr>
                                    </p:animEffect>
                                    <p:set>
                                      <p:cBhvr>
                                        <p:cTn id="16" dur="1" fill="hold">
                                          <p:stCondLst>
                                            <p:cond delay="1999"/>
                                          </p:stCondLst>
                                        </p:cTn>
                                        <p:tgtEl>
                                          <p:spTgt spid="102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077"/>
                                        </p:tgtEl>
                                        <p:attrNameLst>
                                          <p:attrName>style.visibility</p:attrName>
                                        </p:attrNameLst>
                                      </p:cBhvr>
                                      <p:to>
                                        <p:strVal val="visible"/>
                                      </p:to>
                                    </p:set>
                                    <p:animEffect transition="in" filter="fade">
                                      <p:cBhvr>
                                        <p:cTn id="19"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0"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304800" y="228600"/>
            <a:ext cx="8532592" cy="5201424"/>
          </a:xfrm>
          <a:prstGeom prst="rect">
            <a:avLst/>
          </a:prstGeom>
          <a:noFill/>
        </p:spPr>
        <p:txBody>
          <a:bodyPr wrap="none" lIns="91440" tIns="45720" rIns="91440" bIns="45720">
            <a:spAutoFit/>
          </a:bodyPr>
          <a:lstStyle/>
          <a:p>
            <a:pPr algn="ctr"/>
            <a:r>
              <a:rPr lang="en-US" sz="16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Spiritual</a:t>
            </a:r>
          </a:p>
          <a:p>
            <a:pPr algn="ctr"/>
            <a:r>
              <a:rPr lang="en-US" sz="16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Identities</a:t>
            </a:r>
          </a:p>
        </p:txBody>
      </p:sp>
      <p:pic>
        <p:nvPicPr>
          <p:cNvPr id="3" name="Warfare_Summary.pptx291.wav">
            <a:hlinkClick r:id="" action="ppaction://media"/>
          </p:cNvPr>
          <p:cNvPicPr>
            <a:picLocks noRot="1" noChangeAspect="1"/>
          </p:cNvPicPr>
          <p:nvPr>
            <a:audioFile r:link="rId1"/>
          </p:nvPr>
        </p:nvPicPr>
        <p:blipFill>
          <a:blip r:embed="rId5" cstate="print"/>
          <a:stretch>
            <a:fillRect/>
          </a:stretch>
        </p:blipFill>
        <p:spPr>
          <a:xfrm>
            <a:off x="8748713" y="6462713"/>
            <a:ext cx="304800" cy="304800"/>
          </a:xfrm>
          <a:prstGeom prst="rect">
            <a:avLst/>
          </a:prstGeom>
        </p:spPr>
      </p:pic>
    </p:spTree>
  </p:cSld>
  <p:clrMapOvr>
    <a:masterClrMapping/>
  </p:clrMapOvr>
  <p:transition advTm="227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print">
            <a:lum bright="-20000" contrast="-30000"/>
          </a:blip>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76200" y="3395718"/>
            <a:ext cx="9144000" cy="369088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9100"/>
              </a:lnSpc>
            </a:pPr>
            <a:r>
              <a:rPr lang="en-US" sz="11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r>
              <a:rPr 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ighttime </a:t>
            </a:r>
            <a:r>
              <a:rPr lang="en-US" sz="11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a:t>
            </a:r>
            <a:r>
              <a:rPr 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nified</a:t>
            </a:r>
          </a:p>
          <a:p>
            <a:pPr algn="ctr">
              <a:lnSpc>
                <a:spcPts val="9100"/>
              </a:lnSpc>
            </a:pPr>
            <a:r>
              <a:rPr lang="en-US" sz="11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
            </a:r>
            <a:r>
              <a:rPr 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arfare </a:t>
            </a:r>
            <a:r>
              <a:rPr lang="en-US" sz="11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a:t>
            </a:r>
            <a:r>
              <a:rPr 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ntercession</a:t>
            </a:r>
          </a:p>
        </p:txBody>
      </p:sp>
      <p:pic>
        <p:nvPicPr>
          <p:cNvPr id="5" name="Warfare_Summary.pptx289-0.wav">
            <a:hlinkClick r:id="" action="ppaction://media"/>
          </p:cNvPr>
          <p:cNvPicPr>
            <a:picLocks noRot="1" noChangeAspect="1"/>
          </p:cNvPicPr>
          <p:nvPr>
            <a:audioFile r:link="rId1"/>
          </p:nvPr>
        </p:nvPicPr>
        <p:blipFill>
          <a:blip r:embed="rId5" cstate="print"/>
          <a:stretch>
            <a:fillRect/>
          </a:stretch>
        </p:blipFill>
        <p:spPr>
          <a:xfrm>
            <a:off x="8748713" y="6462713"/>
            <a:ext cx="304800" cy="304800"/>
          </a:xfrm>
          <a:prstGeom prst="rect">
            <a:avLst/>
          </a:prstGeom>
        </p:spPr>
      </p:pic>
      <p:sp>
        <p:nvSpPr>
          <p:cNvPr id="6" name="Rectangle 5"/>
          <p:cNvSpPr/>
          <p:nvPr/>
        </p:nvSpPr>
        <p:spPr>
          <a:xfrm>
            <a:off x="1370168" y="114239"/>
            <a:ext cx="6067687" cy="181075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13400"/>
              </a:lnSpc>
            </a:pPr>
            <a:r>
              <a:rPr lang="en-US" sz="1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1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1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
            </a:r>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1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a:t>
            </a:r>
          </a:p>
        </p:txBody>
      </p:sp>
    </p:spTree>
  </p:cSld>
  <p:clrMapOvr>
    <a:masterClrMapping/>
  </p:clrMapOvr>
  <p:transition advTm="126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2" y="533400"/>
            <a:ext cx="5333998" cy="5157822"/>
          </a:xfrm>
          <a:prstGeom prst="rect">
            <a:avLst/>
          </a:prstGeom>
          <a:noFill/>
        </p:spPr>
        <p:txBody>
          <a:bodyPr wrap="square" lIns="91440" tIns="45720" rIns="91440" bIns="45720">
            <a:spAutoFit/>
          </a:bodyPr>
          <a:lstStyle/>
          <a:p>
            <a:pPr algn="ctr">
              <a:lnSpc>
                <a:spcPts val="7900"/>
              </a:lnSpc>
            </a:pPr>
            <a:r>
              <a:rPr lang="en-US" sz="9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Demons</a:t>
            </a:r>
            <a:br>
              <a:rPr lang="en-US" sz="9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9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appearing</a:t>
            </a:r>
            <a:br>
              <a:rPr lang="en-US" sz="9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9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as</a:t>
            </a:r>
            <a:br>
              <a:rPr lang="en-US" sz="9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9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Beautiful</a:t>
            </a:r>
            <a:br>
              <a:rPr lang="en-US" sz="9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9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Women</a:t>
            </a:r>
          </a:p>
        </p:txBody>
      </p:sp>
      <p:pic>
        <p:nvPicPr>
          <p:cNvPr id="44036"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76200" y="1"/>
            <a:ext cx="3505200" cy="6858000"/>
          </a:xfrm>
          <a:prstGeom prst="rect">
            <a:avLst/>
          </a:prstGeom>
          <a:noFill/>
          <a:ln w="9525">
            <a:noFill/>
            <a:miter lim="800000"/>
            <a:headEnd/>
            <a:tailEnd/>
          </a:ln>
          <a:effectLst>
            <a:softEdge rad="63500"/>
          </a:effectLst>
        </p:spPr>
      </p:pic>
      <p:pic>
        <p:nvPicPr>
          <p:cNvPr id="44038" name="Picture 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4643" y="1997508"/>
            <a:ext cx="4114800" cy="4935135"/>
          </a:xfrm>
          <a:prstGeom prst="rect">
            <a:avLst/>
          </a:prstGeom>
          <a:noFill/>
          <a:ln w="9525">
            <a:noFill/>
            <a:miter lim="800000"/>
            <a:headEnd/>
            <a:tailEnd/>
          </a:ln>
          <a:effectLst>
            <a:softEdge rad="63500"/>
          </a:effectLst>
        </p:spPr>
      </p:pic>
      <p:pic>
        <p:nvPicPr>
          <p:cNvPr id="6" name="Warfare_Summary.pptx280-0.wav">
            <a:hlinkClick r:id="" action="ppaction://media"/>
          </p:cNvPr>
          <p:cNvPicPr>
            <a:picLocks noRot="1" noChangeAspect="1"/>
          </p:cNvPicPr>
          <p:nvPr>
            <a:audioFile r:link="rId2"/>
          </p:nvPr>
        </p:nvPicPr>
        <p:blipFill>
          <a:blip r:embed="rId7" cstate="print"/>
          <a:stretch>
            <a:fillRect/>
          </a:stretch>
        </p:blipFill>
        <p:spPr>
          <a:xfrm>
            <a:off x="8748713" y="6462713"/>
            <a:ext cx="304800" cy="304800"/>
          </a:xfrm>
          <a:prstGeom prst="rect">
            <a:avLst/>
          </a:prstGeom>
        </p:spPr>
      </p:pic>
    </p:spTree>
    <p:custDataLst>
      <p:tags r:id="rId1"/>
    </p:custDataLst>
  </p:cSld>
  <p:clrMapOvr>
    <a:masterClrMapping/>
  </p:clrMapOvr>
  <p:transition advTm="307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44036"/>
                                        </p:tgtEl>
                                      </p:cBhvr>
                                    </p:animEffect>
                                    <p:set>
                                      <p:cBhvr>
                                        <p:cTn id="11" dur="1" fill="hold">
                                          <p:stCondLst>
                                            <p:cond delay="1999"/>
                                          </p:stCondLst>
                                        </p:cTn>
                                        <p:tgtEl>
                                          <p:spTgt spid="4403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4038"/>
                                        </p:tgtEl>
                                        <p:attrNameLst>
                                          <p:attrName>style.visibility</p:attrName>
                                        </p:attrNameLst>
                                      </p:cBhvr>
                                      <p:to>
                                        <p:strVal val="visible"/>
                                      </p:to>
                                    </p:set>
                                    <p:animEffect transition="in" filter="fade">
                                      <p:cBhvr>
                                        <p:cTn id="14" dur="20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76200" y="-152400"/>
            <a:ext cx="9264524" cy="1323439"/>
          </a:xfrm>
          <a:prstGeom prst="rect">
            <a:avLst/>
          </a:prstGeom>
          <a:noFill/>
        </p:spPr>
        <p:txBody>
          <a:bodyPr wrap="none" lIns="91440" tIns="45720" rIns="91440" bIns="45720">
            <a:spAutoFit/>
          </a:bodyPr>
          <a:lstStyle/>
          <a:p>
            <a:pPr algn="ctr"/>
            <a:r>
              <a:rPr lang="en-US" sz="8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Impersonating Spirits</a:t>
            </a:r>
          </a:p>
        </p:txBody>
      </p:sp>
      <p:pic>
        <p:nvPicPr>
          <p:cNvPr id="3074"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026975" y="762000"/>
            <a:ext cx="4754825" cy="6096000"/>
          </a:xfrm>
          <a:prstGeom prst="rect">
            <a:avLst/>
          </a:prstGeom>
          <a:noFill/>
          <a:ln w="9525">
            <a:noFill/>
            <a:miter lim="800000"/>
            <a:headEnd/>
            <a:tailEnd/>
          </a:ln>
          <a:effectLst>
            <a:softEdge rad="31750"/>
          </a:effectLst>
        </p:spPr>
      </p:pic>
      <p:pic>
        <p:nvPicPr>
          <p:cNvPr id="6" name="Warfare_Summary.pptx279-0.wav">
            <a:hlinkClick r:id="" action="ppaction://media"/>
          </p:cNvPr>
          <p:cNvPicPr>
            <a:picLocks noRot="1" noChangeAspect="1"/>
          </p:cNvPicPr>
          <p:nvPr>
            <a:audioFile r:link="rId1"/>
          </p:nvPr>
        </p:nvPicPr>
        <p:blipFill>
          <a:blip r:embed="rId6" cstate="print"/>
          <a:stretch>
            <a:fillRect/>
          </a:stretch>
        </p:blipFill>
        <p:spPr>
          <a:xfrm>
            <a:off x="8748713" y="6462713"/>
            <a:ext cx="304800" cy="304800"/>
          </a:xfrm>
          <a:prstGeom prst="rect">
            <a:avLst/>
          </a:prstGeom>
        </p:spPr>
      </p:pic>
    </p:spTree>
  </p:cSld>
  <p:clrMapOvr>
    <a:masterClrMapping/>
  </p:clrMapOvr>
  <p:transition advTm="224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28325" y="-350460"/>
            <a:ext cx="9096125" cy="1569660"/>
          </a:xfrm>
          <a:prstGeom prst="rect">
            <a:avLst/>
          </a:prstGeom>
          <a:noFill/>
        </p:spPr>
        <p:txBody>
          <a:bodyPr wrap="square" lIns="91440" tIns="45720" rIns="91440" bIns="45720">
            <a:spAutoFit/>
          </a:bodyPr>
          <a:lstStyle/>
          <a:p>
            <a:pPr algn="ctr"/>
            <a:r>
              <a:rPr lang="en-US" sz="9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Impersonating</a:t>
            </a:r>
          </a:p>
        </p:txBody>
      </p:sp>
      <p:pic>
        <p:nvPicPr>
          <p:cNvPr id="2051" name="Picture 3"/>
          <p:cNvPicPr>
            <a:picLocks noChangeAspect="1" noChangeArrowheads="1"/>
          </p:cNvPicPr>
          <p:nvPr/>
        </p:nvPicPr>
        <p:blipFill>
          <a:blip r:embed="rId5" cstate="print">
            <a:clrChange>
              <a:clrFrom>
                <a:srgbClr val="FFFFFF"/>
              </a:clrFrom>
              <a:clrTo>
                <a:srgbClr val="FFFFFF">
                  <a:alpha val="0"/>
                </a:srgbClr>
              </a:clrTo>
            </a:clrChange>
            <a:lum bright="-10000"/>
          </a:blip>
          <a:srcRect/>
          <a:stretch>
            <a:fillRect/>
          </a:stretch>
        </p:blipFill>
        <p:spPr bwMode="auto">
          <a:xfrm>
            <a:off x="2209800" y="990599"/>
            <a:ext cx="3276600" cy="5867401"/>
          </a:xfrm>
          <a:prstGeom prst="rect">
            <a:avLst/>
          </a:prstGeom>
          <a:noFill/>
          <a:ln w="9525">
            <a:noFill/>
            <a:miter lim="800000"/>
            <a:headEnd/>
            <a:tailEnd/>
          </a:ln>
          <a:effectLst>
            <a:softEdge rad="31750"/>
          </a:effectLst>
        </p:spPr>
      </p:pic>
      <p:sp>
        <p:nvSpPr>
          <p:cNvPr id="5" name="Rectangle 4"/>
          <p:cNvSpPr/>
          <p:nvPr/>
        </p:nvSpPr>
        <p:spPr>
          <a:xfrm>
            <a:off x="5007151" y="1016437"/>
            <a:ext cx="3291478" cy="3046988"/>
          </a:xfrm>
          <a:prstGeom prst="rect">
            <a:avLst/>
          </a:prstGeom>
        </p:spPr>
        <p:txBody>
          <a:bodyPr wrap="none">
            <a:spAutoFit/>
          </a:bodyPr>
          <a:lstStyle/>
          <a:p>
            <a:r>
              <a:rPr lang="en-US"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Young</a:t>
            </a:r>
          </a:p>
          <a:p>
            <a:pPr algn="ctr"/>
            <a:r>
              <a:rPr lang="en-US"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Girls</a:t>
            </a:r>
            <a:endParaRPr lang="en-US" sz="9600" dirty="0"/>
          </a:p>
        </p:txBody>
      </p:sp>
      <p:pic>
        <p:nvPicPr>
          <p:cNvPr id="10" name="Warfare_Summary.pptx275-3.wav">
            <a:hlinkClick r:id="" action="ppaction://media"/>
          </p:cNvPr>
          <p:cNvPicPr>
            <a:picLocks noRot="1" noChangeAspect="1"/>
          </p:cNvPicPr>
          <p:nvPr>
            <a:audioFile r:link="rId1"/>
          </p:nvPr>
        </p:nvPicPr>
        <p:blipFill>
          <a:blip r:embed="rId6" cstate="print"/>
          <a:stretch>
            <a:fillRect/>
          </a:stretch>
        </p:blipFill>
        <p:spPr>
          <a:xfrm>
            <a:off x="8748713" y="6462713"/>
            <a:ext cx="304800" cy="304800"/>
          </a:xfrm>
          <a:prstGeom prst="rect">
            <a:avLst/>
          </a:prstGeom>
        </p:spPr>
      </p:pic>
    </p:spTree>
  </p:cSld>
  <p:clrMapOvr>
    <a:masterClrMapping/>
  </p:clrMapOvr>
  <p:transition advTm="24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447800" y="2590800"/>
            <a:ext cx="6096000" cy="3786909"/>
          </a:xfrm>
          <a:prstGeom prst="rect">
            <a:avLst/>
          </a:prstGeom>
          <a:noFill/>
          <a:ln w="9525">
            <a:noFill/>
            <a:miter lim="800000"/>
            <a:headEnd/>
            <a:tailEnd/>
          </a:ln>
          <a:effectLst>
            <a:softEdge rad="31750"/>
          </a:effectLst>
        </p:spPr>
      </p:pic>
      <p:sp>
        <p:nvSpPr>
          <p:cNvPr id="4" name="Rectangle 3"/>
          <p:cNvSpPr/>
          <p:nvPr/>
        </p:nvSpPr>
        <p:spPr>
          <a:xfrm>
            <a:off x="14193" y="-228600"/>
            <a:ext cx="9129807" cy="1446550"/>
          </a:xfrm>
          <a:prstGeom prst="rect">
            <a:avLst/>
          </a:prstGeom>
          <a:noFill/>
        </p:spPr>
        <p:txBody>
          <a:bodyPr wrap="none" lIns="91440" tIns="45720" rIns="91440" bIns="45720">
            <a:spAutoFit/>
          </a:bodyPr>
          <a:lstStyle/>
          <a:p>
            <a:pPr algn="ctr"/>
            <a:r>
              <a:rPr lang="en-US" sz="8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Special Opts Spirits</a:t>
            </a:r>
          </a:p>
        </p:txBody>
      </p:sp>
      <p:pic>
        <p:nvPicPr>
          <p:cNvPr id="1028"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971800" y="2362200"/>
            <a:ext cx="4114800" cy="3333270"/>
          </a:xfrm>
          <a:prstGeom prst="rect">
            <a:avLst/>
          </a:prstGeom>
          <a:noFill/>
          <a:ln w="9525">
            <a:noFill/>
            <a:miter lim="800000"/>
            <a:headEnd/>
            <a:tailEnd/>
          </a:ln>
          <a:effectLst>
            <a:softEdge rad="31750"/>
          </a:effectLst>
        </p:spPr>
      </p:pic>
      <p:pic>
        <p:nvPicPr>
          <p:cNvPr id="10" name="Picture 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9372600" y="-609600"/>
            <a:ext cx="1981200" cy="2014666"/>
          </a:xfrm>
          <a:prstGeom prst="rect">
            <a:avLst/>
          </a:prstGeom>
          <a:noFill/>
          <a:ln w="9525">
            <a:noFill/>
            <a:miter lim="800000"/>
            <a:headEnd/>
            <a:tailEnd/>
          </a:ln>
          <a:effectLst>
            <a:glow rad="228600">
              <a:schemeClr val="accent6">
                <a:satMod val="175000"/>
                <a:alpha val="40000"/>
              </a:schemeClr>
            </a:glow>
          </a:effectLst>
        </p:spPr>
      </p:pic>
      <p:pic>
        <p:nvPicPr>
          <p:cNvPr id="12" name="Picture 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209800" y="-609600"/>
            <a:ext cx="1981200" cy="2014666"/>
          </a:xfrm>
          <a:prstGeom prst="rect">
            <a:avLst/>
          </a:prstGeom>
          <a:noFill/>
          <a:ln w="9525">
            <a:noFill/>
            <a:miter lim="800000"/>
            <a:headEnd/>
            <a:tailEnd/>
          </a:ln>
          <a:effectLst>
            <a:glow rad="228600">
              <a:schemeClr val="accent3">
                <a:satMod val="175000"/>
                <a:alpha val="40000"/>
              </a:schemeClr>
            </a:glow>
          </a:effectLst>
        </p:spPr>
      </p:pic>
      <p:pic>
        <p:nvPicPr>
          <p:cNvPr id="13" name="Picture 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209800" y="1524000"/>
            <a:ext cx="1981200" cy="2014666"/>
          </a:xfrm>
          <a:prstGeom prst="rect">
            <a:avLst/>
          </a:prstGeom>
          <a:noFill/>
          <a:ln w="9525">
            <a:noFill/>
            <a:miter lim="800000"/>
            <a:headEnd/>
            <a:tailEnd/>
          </a:ln>
          <a:effectLst>
            <a:glow rad="228600">
              <a:schemeClr val="accent1">
                <a:satMod val="175000"/>
                <a:alpha val="40000"/>
              </a:schemeClr>
            </a:glow>
          </a:effectLst>
        </p:spPr>
      </p:pic>
      <p:pic>
        <p:nvPicPr>
          <p:cNvPr id="1032" name="Picture 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9372600" y="4648200"/>
            <a:ext cx="1981200" cy="2014666"/>
          </a:xfrm>
          <a:prstGeom prst="rect">
            <a:avLst/>
          </a:prstGeom>
          <a:noFill/>
          <a:ln w="9525">
            <a:noFill/>
            <a:miter lim="800000"/>
            <a:headEnd/>
            <a:tailEnd/>
          </a:ln>
          <a:effectLst>
            <a:glow rad="228600">
              <a:schemeClr val="accent3">
                <a:satMod val="175000"/>
                <a:alpha val="40000"/>
              </a:schemeClr>
            </a:glow>
          </a:effectLst>
        </p:spPr>
      </p:pic>
      <p:pic>
        <p:nvPicPr>
          <p:cNvPr id="11" name="Picture 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9448800" y="1600200"/>
            <a:ext cx="1981200" cy="2014666"/>
          </a:xfrm>
          <a:prstGeom prst="rect">
            <a:avLst/>
          </a:prstGeom>
          <a:noFill/>
          <a:ln w="9525">
            <a:noFill/>
            <a:miter lim="800000"/>
            <a:headEnd/>
            <a:tailEnd/>
          </a:ln>
          <a:effectLst>
            <a:glow rad="228600">
              <a:schemeClr val="accent5">
                <a:satMod val="175000"/>
                <a:alpha val="40000"/>
              </a:schemeClr>
            </a:glow>
          </a:effectLst>
        </p:spPr>
      </p:pic>
      <p:pic>
        <p:nvPicPr>
          <p:cNvPr id="14" name="Warfare_Summary.pptx274.wav">
            <a:hlinkClick r:id="" action="ppaction://media"/>
          </p:cNvPr>
          <p:cNvPicPr>
            <a:picLocks noRot="1" noChangeAspect="1"/>
          </p:cNvPicPr>
          <p:nvPr>
            <a:audioFile r:link="rId2"/>
          </p:nvPr>
        </p:nvPicPr>
        <p:blipFill>
          <a:blip r:embed="rId9" cstate="print"/>
          <a:stretch>
            <a:fillRect/>
          </a:stretch>
        </p:blipFill>
        <p:spPr>
          <a:xfrm>
            <a:off x="8748713" y="6462713"/>
            <a:ext cx="304800" cy="304800"/>
          </a:xfrm>
          <a:prstGeom prst="rect">
            <a:avLst/>
          </a:prstGeom>
        </p:spPr>
      </p:pic>
    </p:spTree>
    <p:custDataLst>
      <p:tags r:id="rId1"/>
    </p:custDataLst>
  </p:cSld>
  <p:clrMapOvr>
    <a:masterClrMapping/>
  </p:clrMapOvr>
  <p:transition advTm="420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fade">
                                      <p:cBhvr>
                                        <p:cTn id="11" dur="5000"/>
                                        <p:tgtEl>
                                          <p:spTgt spid="1032"/>
                                        </p:tgtEl>
                                      </p:cBhvr>
                                    </p:animEffect>
                                  </p:childTnLst>
                                </p:cTn>
                              </p:par>
                              <p:par>
                                <p:cTn id="12" presetID="0" presetClass="path" presetSubtype="0" accel="50000" decel="50000" fill="hold" nodeType="withEffect">
                                  <p:stCondLst>
                                    <p:cond delay="0"/>
                                  </p:stCondLst>
                                  <p:childTnLst>
                                    <p:animMotion origin="layout" path="M -3.33333E-6 -0.06713 C -0.19409 -0.01273 -0.38802 0.04166 -0.51909 0.03796 C -0.65017 0.03402 -0.70121 -0.04815 -0.7868 -0.09051 C -0.87239 -0.1331 -0.99357 -0.24699 -1.03229 -0.21621 C -1.071 -0.18542 -1.05382 0.05115 -1.01909 0.09352 C -0.98437 0.13611 -0.88125 0.10764 -0.82361 0.03796 C -0.76597 -0.03172 -0.71979 -0.17824 -0.67361 -0.32454 " pathEditMode="relative" rAng="0" ptsTypes="aaaaaaA">
                                      <p:cBhvr>
                                        <p:cTn id="13" dur="5000" fill="hold"/>
                                        <p:tgtEl>
                                          <p:spTgt spid="1032"/>
                                        </p:tgtEl>
                                        <p:attrNameLst>
                                          <p:attrName>ppt_x</p:attrName>
                                          <p:attrName>ppt_y</p:attrName>
                                        </p:attrNameLst>
                                      </p:cBhvr>
                                      <p:rCtr x="-536" y="-27"/>
                                    </p:animMotion>
                                  </p:childTnLst>
                                </p:cTn>
                              </p:par>
                              <p:par>
                                <p:cTn id="14" presetID="8" presetClass="emph" presetSubtype="0" fill="hold" nodeType="withEffect">
                                  <p:stCondLst>
                                    <p:cond delay="0"/>
                                  </p:stCondLst>
                                  <p:childTnLst>
                                    <p:animRot by="-90000000">
                                      <p:cBhvr>
                                        <p:cTn id="15" dur="5000" fill="hold"/>
                                        <p:tgtEl>
                                          <p:spTgt spid="103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1032"/>
                                        </p:tgtEl>
                                      </p:cBhvr>
                                    </p:animEffect>
                                    <p:animScale>
                                      <p:cBhvr>
                                        <p:cTn id="20" dur="250" autoRev="1" fill="hold"/>
                                        <p:tgtEl>
                                          <p:spTgt spid="1032"/>
                                        </p:tgtEl>
                                      </p:cBhvr>
                                      <p:by x="105000" y="105000"/>
                                    </p:animScale>
                                  </p:childTnLst>
                                </p:cTn>
                              </p:par>
                              <p:par>
                                <p:cTn id="21" presetID="0" presetClass="path" presetSubtype="0" accel="50000" decel="50000" fill="hold" nodeType="withEffect">
                                  <p:stCondLst>
                                    <p:cond delay="0"/>
                                  </p:stCondLst>
                                  <p:childTnLst>
                                    <p:animMotion origin="layout" path="M 3.05556E-6 3.33333E-6 C -0.02292 0.00972 -0.04687 0.01227 -0.07049 0.01759 C -0.08472 0.02083 -0.09896 0.02569 -0.11319 0.0294 C -0.12292 0.03194 -0.12326 0.03032 -0.13368 0.03518 C -0.13871 0.0375 -0.1434 0.04097 -0.14844 0.04305 C -0.15503 0.04884 -0.16719 0.05787 -0.17205 0.06458 C -0.175 0.06852 -0.18073 0.07639 -0.18073 0.07639 C -0.18246 0.08287 -0.18507 0.0875 -0.18663 0.09398 C -0.18576 0.11088 -0.1842 0.12315 -0.18229 0.13912 C -0.18281 0.15162 -0.18194 0.16412 -0.18368 0.17639 C -0.18403 0.17916 -0.1967 0.20393 -0.19844 0.20578 C -0.19965 0.20717 -0.20139 0.20717 -0.20295 0.20787 C -0.21354 0.23009 -0.25156 0.2324 -0.2691 0.23518 C -0.29358 0.24375 -0.33437 0.2375 -0.35573 0.25694 C -0.3625 0.27014 -0.36771 0.28055 -0.37049 0.29606 C -0.37101 0.30949 -0.36996 0.36597 -0.38368 0.37847 C -0.38715 0.38518 -0.38958 0.38958 -0.39549 0.39213 C -0.40451 0.4037 -0.41996 0.40764 -0.43229 0.40972 C -0.45451 0.41365 -0.47639 0.41852 -0.49844 0.42361 C -0.51719 0.42176 -0.52292 0.41967 -0.54115 0.42152 C -0.5441 0.42407 -0.5467 0.42801 -0.55 0.4294 C -0.55139 0.43009 -0.55434 0.43125 -0.55434 0.43125 " pathEditMode="relative" ptsTypes="fffffffffffffffffffffA">
                                      <p:cBhvr>
                                        <p:cTn id="22" dur="1000" fill="hold"/>
                                        <p:tgtEl>
                                          <p:spTgt spid="10"/>
                                        </p:tgtEl>
                                        <p:attrNameLst>
                                          <p:attrName>ppt_x</p:attrName>
                                          <p:attrName>ppt_y</p:attrName>
                                        </p:attrNameLst>
                                      </p:cBhvr>
                                    </p:animMotion>
                                  </p:childTnLst>
                                </p:cTn>
                              </p:par>
                              <p:par>
                                <p:cTn id="23" presetID="8" presetClass="emph" presetSubtype="0" fill="hold" nodeType="withEffect">
                                  <p:stCondLst>
                                    <p:cond delay="0"/>
                                  </p:stCondLst>
                                  <p:childTnLst>
                                    <p:animRot by="6000000">
                                      <p:cBhvr>
                                        <p:cTn id="24" dur="2000" fill="hold"/>
                                        <p:tgtEl>
                                          <p:spTgt spid="10"/>
                                        </p:tgtEl>
                                        <p:attrNameLst>
                                          <p:attrName>r</p:attrName>
                                        </p:attrNameLst>
                                      </p:cBhvr>
                                    </p:animRot>
                                  </p:childTnLst>
                                </p:cTn>
                              </p:par>
                              <p:par>
                                <p:cTn id="25" presetID="0" presetClass="path" presetSubtype="0" accel="50000" decel="50000" fill="hold" nodeType="withEffect">
                                  <p:stCondLst>
                                    <p:cond delay="0"/>
                                  </p:stCondLst>
                                  <p:childTnLst>
                                    <p:animMotion origin="layout" path="M 3.33333E-6 -1.48148E-6 C 0.01059 -0.00532 0.02135 -0.01204 0.03229 -0.01574 C 0.04149 -0.01898 0.05121 -0.01898 0.06059 -0.02153 C 0.06892 -0.02014 0.07482 -0.01921 0.08246 -0.01574 C 0.08663 -0.01134 0.08854 -0.00602 0.0927 -0.00185 C 0.09461 0.00787 0.10017 0.01389 0.10416 0.02153 C 0.10538 0.02338 0.10573 0.02593 0.10694 0.02755 C 0.10781 0.02894 0.10955 0.02871 0.11059 0.0294 C 0.11371 0.03681 0.1158 0.03658 0.121 0.03935 C 0.13281 0.03866 0.14461 0.03843 0.15659 0.03727 C 0.16875 0.03611 0.17552 0.02477 0.18611 0.01968 C 0.19218 0.02037 0.19965 0.01783 0.20416 0.02361 C 0.20729 0.02708 0.2118 0.03542 0.2118 0.03565 C 0.21336 0.04167 0.2184 0.05301 0.2184 0.05324 C 0.22135 0.06736 0.23055 0.08565 0.23889 0.09421 C 0.24323 0.10394 0.25052 0.10926 0.25694 0.11574 C 0.2592 0.11806 0.26215 0.11829 0.26475 0.11968 C 0.2658 0.12037 0.2684 0.12153 0.2684 0.12176 C 0.27621 0.12083 0.28402 0.12083 0.29166 0.11968 C 0.29652 0.11898 0.30034 0.11273 0.30451 0.10996 C 0.30798 0.10741 0.31215 0.10602 0.31597 0.10394 C 0.32448 0.10463 0.33333 0.10371 0.34166 0.10602 C 0.34357 0.10648 0.34409 0.11019 0.34548 0.11181 C 0.35052 0.11806 0.35451 0.12616 0.35972 0.13148 C 0.371 0.15718 0.38368 0.16528 0.40208 0.17269 C 0.40833 0.17199 0.41441 0.17222 0.42031 0.1706 C 0.4243 0.16945 0.42795 0.15741 0.42916 0.15486 C 0.43264 0.14676 0.44514 0.12847 0.45104 0.12546 C 0.45694 0.12685 0.46128 0.12732 0.46666 0.13148 " pathEditMode="relative" rAng="0" ptsTypes="ffffffffffffffffffffffffffffA">
                                      <p:cBhvr>
                                        <p:cTn id="26" dur="1000" fill="hold"/>
                                        <p:tgtEl>
                                          <p:spTgt spid="13"/>
                                        </p:tgtEl>
                                        <p:attrNameLst>
                                          <p:attrName>ppt_x</p:attrName>
                                          <p:attrName>ppt_y</p:attrName>
                                        </p:attrNameLst>
                                      </p:cBhvr>
                                      <p:rCtr x="233" y="75"/>
                                    </p:animMotion>
                                  </p:childTnLst>
                                </p:cTn>
                              </p:par>
                              <p:par>
                                <p:cTn id="27" presetID="8" presetClass="emph" presetSubtype="0" fill="hold" nodeType="withEffect">
                                  <p:stCondLst>
                                    <p:cond delay="0"/>
                                  </p:stCondLst>
                                  <p:childTnLst>
                                    <p:animRot by="-6000000">
                                      <p:cBhvr>
                                        <p:cTn id="28" dur="2000" fill="hold"/>
                                        <p:tgtEl>
                                          <p:spTgt spid="13"/>
                                        </p:tgtEl>
                                        <p:attrNameLst>
                                          <p:attrName>r</p:attrName>
                                        </p:attrNameLst>
                                      </p:cBhvr>
                                    </p:animRot>
                                  </p:childTnLst>
                                </p:cTn>
                              </p:par>
                              <p:par>
                                <p:cTn id="29" presetID="0" presetClass="path" presetSubtype="0" accel="50000" decel="50000" fill="hold" nodeType="withEffect">
                                  <p:stCondLst>
                                    <p:cond delay="0"/>
                                  </p:stCondLst>
                                  <p:childTnLst>
                                    <p:animMotion origin="layout" path="M 3.33333E-6 -2.59259E-6 C -0.01493 -0.00278 -0.02674 -0.00879 -0.04028 -0.01574 C -0.04861 -0.0199 -0.054 -0.02685 -0.06268 -0.0294 C -0.07032 -0.03565 -0.0783 -0.03796 -0.08681 -0.0412 C -0.09532 -0.04815 -0.10591 -0.05092 -0.11563 -0.05509 C -0.13716 -0.05278 -0.13473 -0.05324 -0.15104 -0.04328 C -0.15521 -0.03518 -0.15955 -0.02847 -0.16216 -0.01967 C -0.16459 -0.00023 -0.16702 0.04514 -0.17657 0.06273 C -0.17952 0.06829 -0.18229 0.06852 -0.18611 0.07246 C -0.20209 0.08889 -0.2158 0.08935 -0.23594 0.09398 C -0.24323 0.10324 -0.24514 0.10903 -0.24723 0.12153 C -0.24775 0.13403 -0.24775 0.1463 -0.24861 0.1588 C -0.24879 0.16088 -0.24931 0.1632 -0.25035 0.16459 C -0.25087 0.16528 -0.25938 0.16806 -0.26007 0.16852 C -0.27969 0.1794 -0.26632 0.17385 -0.27761 0.17824 C -0.28021 0.18889 -0.27865 0.20139 -0.28229 0.21158 C -0.28976 0.23172 -0.28664 0.21621 -0.29844 0.23125 C -0.30521 0.24005 -0.31164 0.25093 -0.32084 0.25672 C -0.32917 0.26204 -0.34063 0.26065 -0.34983 0.26273 C -0.35764 0.26459 -0.3632 0.26945 -0.37066 0.27246 C -0.3816 0.28148 -0.37657 0.27894 -0.3849 0.28218 C -0.39618 0.29121 -0.40556 0.30463 -0.41875 0.30972 C -0.42344 0.31366 -0.42778 0.31528 -0.43299 0.3176 C -0.4467 0.32986 -0.46372 0.33287 -0.47969 0.33912 C -0.4875 0.33843 -0.49566 0.3382 -0.50365 0.33727 C -0.51216 0.33611 -0.52066 0.33102 -0.52934 0.3294 C -0.54063 0.32454 -0.55313 0.32523 -0.56459 0.32338 C -0.57743 0.3213 -0.59028 0.31945 -0.60313 0.3176 C -0.63056 0.31875 -0.64966 0.3206 -0.67518 0.32338 C -0.71285 0.32222 -0.7474 0.31898 -0.7842 0.31366 C -0.79393 0.30949 -0.80452 0.30926 -0.81476 0.30787 C -0.82136 0.30486 -0.83212 0.30209 -0.83872 0.29792 C -0.84462 0.29422 -0.84844 0.29213 -0.85486 0.29005 C -0.86025 0.28565 -0.86545 0.28565 -0.87101 0.28218 C -0.88073 0.27616 -0.89115 0.26991 -0.90139 0.26459 C -0.91042 0.25996 -0.91615 0.25047 -0.92552 0.24699 C -0.93177 0.23565 -0.94011 0.22709 -0.94636 0.21551 C -0.94775 0.20972 -0.94948 0.20394 -0.95104 0.19792 C -0.94931 0.1831 -0.94688 0.16736 -0.93993 0.15486 C -0.93664 0.1419 -0.9316 0.1294 -0.92223 0.12153 C -0.91893 0.11505 -0.91476 0.11111 -0.91268 0.10394 C -0.92986 0.08982 -0.91841 0.09584 -0.94948 0.09792 C -0.95747 0.09931 -0.96441 0.1007 -0.97205 0.10394 C -0.97309 0.10579 -0.975 0.10972 -0.975 0.10996 " pathEditMode="relative" rAng="0" ptsTypes="fffffffffffffffffffffffffffffffffffffffffffA">
                                      <p:cBhvr>
                                        <p:cTn id="30" dur="1000" fill="hold"/>
                                        <p:tgtEl>
                                          <p:spTgt spid="11"/>
                                        </p:tgtEl>
                                        <p:attrNameLst>
                                          <p:attrName>ppt_x</p:attrName>
                                          <p:attrName>ppt_y</p:attrName>
                                        </p:attrNameLst>
                                      </p:cBhvr>
                                      <p:rCtr x="-488" y="142"/>
                                    </p:animMotion>
                                  </p:childTnLst>
                                </p:cTn>
                              </p:par>
                              <p:par>
                                <p:cTn id="31" presetID="8" presetClass="emph" presetSubtype="0" fill="hold" nodeType="withEffect">
                                  <p:stCondLst>
                                    <p:cond delay="0"/>
                                  </p:stCondLst>
                                  <p:childTnLst>
                                    <p:animRot by="6000000">
                                      <p:cBhvr>
                                        <p:cTn id="32" dur="2000" fill="hold"/>
                                        <p:tgtEl>
                                          <p:spTgt spid="11"/>
                                        </p:tgtEl>
                                        <p:attrNameLst>
                                          <p:attrName>r</p:attrName>
                                        </p:attrNameLst>
                                      </p:cBhvr>
                                    </p:animRot>
                                  </p:childTnLst>
                                </p:cTn>
                              </p:par>
                              <p:par>
                                <p:cTn id="33" presetID="0" presetClass="path" presetSubtype="0" accel="50000" decel="50000" fill="hold" nodeType="withEffect">
                                  <p:stCondLst>
                                    <p:cond delay="0"/>
                                  </p:stCondLst>
                                  <p:childTnLst>
                                    <p:animMotion origin="layout" path="M -7.5E-6 7.40741E-7 C 0.13142 0.00162 0.10624 -0.00903 0.17187 0.01157 C 0.1769 0.01505 0.18281 0.01898 0.18819 0.02153 C 0.19201 0.02338 0.19479 0.02292 0.19843 0.02546 C 0.21076 0.03472 0.22152 0.04699 0.23506 0.05278 C 0.24427 0.06088 0.2342 0.05301 0.24704 0.0588 C 0.25763 0.06366 0.26683 0.06968 0.27795 0.07245 C 0.29097 0.07176 0.30416 0.07176 0.31753 0.0706 C 0.32951 0.06968 0.34218 0.06435 0.35433 0.06273 C 0.36562 0.05741 0.37795 0.05741 0.38975 0.05486 C 0.40798 0.04606 0.43923 0.05208 0.45416 0.05278 C 0.4592 0.05509 0.46753 0.06273 0.46753 0.06273 C 0.47135 0.07037 0.47586 0.07407 0.4809 0.08032 C 0.48836 0.08958 0.49427 0.0963 0.50295 0.10393 C 0.50763 0.10787 0.51076 0.11319 0.51597 0.11551 C 0.54062 0.14051 0.5717 0.1412 0.60138 0.14306 C 0.62499 0.14167 0.64843 0.14005 0.67187 0.13727 C 0.70034 0.13981 0.70555 0.13704 0.72499 0.14491 C 0.73038 0.14977 0.73749 0.16018 0.74114 0.16667 C 0.74409 0.17176 0.74704 0.17708 0.74982 0.18218 C 0.75138 0.18472 0.75433 0.19005 0.75433 0.19005 C 0.75711 0.20069 0.75486 0.19398 0.7618 0.20764 C 0.76267 0.20972 0.76475 0.21366 0.76475 0.21366 C 0.7677 0.22616 0.77829 0.23634 0.78802 0.23912 C 0.81423 0.24653 0.84131 0.24838 0.86753 0.25671 C 0.87204 0.26065 0.87586 0.2625 0.8809 0.26458 C 0.88611 0.26921 0.89062 0.27315 0.89548 0.27824 C 0.89826 0.28125 0.90433 0.28611 0.90433 0.28611 C 0.90746 0.29259 0.91163 0.29745 0.91458 0.30393 C 0.91388 0.30995 0.91458 0.31667 0.9118 0.32153 C 0.9085 0.32708 0.90034 0.33889 0.89548 0.34306 C 0.89392 0.34954 0.89131 0.35417 0.88975 0.36065 C 0.88992 0.36319 0.89045 0.37708 0.89253 0.38218 C 0.89427 0.38634 0.89843 0.39398 0.89843 0.39398 C 0.89739 0.39606 0.89687 0.39838 0.89548 0.4 C 0.89288 0.40255 0.88975 0.40255 0.8868 0.40393 C 0.87812 0.40787 0.86892 0.40972 0.86024 0.41366 C 0.85659 0.42338 0.85659 0.43171 0.86163 0.44097 C 0.86302 0.44329 0.86614 0.44421 0.86614 0.44699 C 0.86614 0.44907 0.86302 0.4456 0.86163 0.44491 C 0.86024 0.44421 0.85885 0.44375 0.85729 0.44306 C 0.8559 0.44167 0.85451 0.44005 0.85295 0.43912 C 0.85156 0.43819 0.84826 0.43727 0.84826 0.43727 " pathEditMode="relative" ptsTypes="ffffffffffffffffffffffffffffffffffffffffffA">
                                      <p:cBhvr>
                                        <p:cTn id="34" dur="1000" fill="hold"/>
                                        <p:tgtEl>
                                          <p:spTgt spid="12"/>
                                        </p:tgtEl>
                                        <p:attrNameLst>
                                          <p:attrName>ppt_x</p:attrName>
                                          <p:attrName>ppt_y</p:attrName>
                                        </p:attrNameLst>
                                      </p:cBhvr>
                                    </p:animMotion>
                                  </p:childTnLst>
                                </p:cTn>
                              </p:par>
                              <p:par>
                                <p:cTn id="35" presetID="8" presetClass="emph" presetSubtype="0" fill="hold" nodeType="withEffect">
                                  <p:stCondLst>
                                    <p:cond delay="0"/>
                                  </p:stCondLst>
                                  <p:childTnLst>
                                    <p:animRot by="21600000">
                                      <p:cBhvr>
                                        <p:cTn id="36" dur="2000" fill="hold"/>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1032"/>
                                        </p:tgtEl>
                                      </p:cBhvr>
                                    </p:animEffect>
                                    <p:set>
                                      <p:cBhvr>
                                        <p:cTn id="41" dur="1" fill="hold">
                                          <p:stCondLst>
                                            <p:cond delay="999"/>
                                          </p:stCondLst>
                                        </p:cTn>
                                        <p:tgtEl>
                                          <p:spTgt spid="103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11"/>
                                        </p:tgtEl>
                                      </p:cBhvr>
                                    </p:animEffect>
                                    <p:set>
                                      <p:cBhvr>
                                        <p:cTn id="44" dur="1" fill="hold">
                                          <p:stCondLst>
                                            <p:cond delay="999"/>
                                          </p:stCondLst>
                                        </p:cTn>
                                        <p:tgtEl>
                                          <p:spTgt spid="1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10"/>
                                        </p:tgtEl>
                                      </p:cBhvr>
                                    </p:animEffect>
                                    <p:set>
                                      <p:cBhvr>
                                        <p:cTn id="47" dur="1" fill="hold">
                                          <p:stCondLst>
                                            <p:cond delay="999"/>
                                          </p:stCondLst>
                                        </p:cTn>
                                        <p:tgtEl>
                                          <p:spTgt spid="1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13"/>
                                        </p:tgtEl>
                                      </p:cBhvr>
                                    </p:animEffect>
                                    <p:set>
                                      <p:cBhvr>
                                        <p:cTn id="53" dur="1" fill="hold">
                                          <p:stCondLst>
                                            <p:cond delay="999"/>
                                          </p:stCondLst>
                                        </p:cTn>
                                        <p:tgtEl>
                                          <p:spTgt spid="13"/>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fade">
                                      <p:cBhvr>
                                        <p:cTn id="56" dur="2000"/>
                                        <p:tgtEl>
                                          <p:spTgt spid="1028"/>
                                        </p:tgtEl>
                                      </p:cBhvr>
                                    </p:animEffect>
                                  </p:childTnLst>
                                </p:cTn>
                              </p:par>
                            </p:childTnLst>
                          </p:cTn>
                        </p:par>
                        <p:par>
                          <p:cTn id="57" fill="hold">
                            <p:stCondLst>
                              <p:cond delay="2000"/>
                            </p:stCondLst>
                            <p:childTnLst>
                              <p:par>
                                <p:cTn id="58" presetID="10" presetClass="exit" presetSubtype="0" fill="hold" nodeType="afterEffect">
                                  <p:stCondLst>
                                    <p:cond delay="2000"/>
                                  </p:stCondLst>
                                  <p:childTnLst>
                                    <p:animEffect transition="out" filter="fade">
                                      <p:cBhvr>
                                        <p:cTn id="59" dur="2000"/>
                                        <p:tgtEl>
                                          <p:spTgt spid="1028"/>
                                        </p:tgtEl>
                                      </p:cBhvr>
                                    </p:animEffect>
                                    <p:set>
                                      <p:cBhvr>
                                        <p:cTn id="60" dur="1" fill="hold">
                                          <p:stCondLst>
                                            <p:cond delay="1999"/>
                                          </p:stCondLst>
                                        </p:cTn>
                                        <p:tgtEl>
                                          <p:spTgt spid="1028"/>
                                        </p:tgtEl>
                                        <p:attrNameLst>
                                          <p:attrName>style.visibility</p:attrName>
                                        </p:attrNameLst>
                                      </p:cBhvr>
                                      <p:to>
                                        <p:strVal val="hidden"/>
                                      </p:to>
                                    </p:set>
                                  </p:childTnLst>
                                </p:cTn>
                              </p:par>
                              <p:par>
                                <p:cTn id="61" presetID="10" presetClass="entr" presetSubtype="0" fill="hold" nodeType="withEffect">
                                  <p:stCondLst>
                                    <p:cond delay="2000"/>
                                  </p:stCondLst>
                                  <p:childTnLst>
                                    <p:set>
                                      <p:cBhvr>
                                        <p:cTn id="62" dur="1" fill="hold">
                                          <p:stCondLst>
                                            <p:cond delay="0"/>
                                          </p:stCondLst>
                                        </p:cTn>
                                        <p:tgtEl>
                                          <p:spTgt spid="1030"/>
                                        </p:tgtEl>
                                        <p:attrNameLst>
                                          <p:attrName>style.visibility</p:attrName>
                                        </p:attrNameLst>
                                      </p:cBhvr>
                                      <p:to>
                                        <p:strVal val="visible"/>
                                      </p:to>
                                    </p:set>
                                    <p:animEffect transition="in" filter="fade">
                                      <p:cBhvr>
                                        <p:cTn id="63"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4"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6335" y="-228599"/>
            <a:ext cx="5290231" cy="1446550"/>
          </a:xfrm>
          <a:prstGeom prst="rect">
            <a:avLst/>
          </a:prstGeom>
          <a:noFill/>
        </p:spPr>
        <p:txBody>
          <a:bodyPr wrap="square" lIns="91440" tIns="45720" rIns="91440" bIns="45720">
            <a:spAutoFit/>
          </a:bodyPr>
          <a:lstStyle/>
          <a:p>
            <a:pPr algn="ctr"/>
            <a:r>
              <a:rPr lang="en-US" sz="8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Conclusion</a:t>
            </a:r>
            <a:endPar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14" name="Group 13"/>
          <p:cNvGrpSpPr/>
          <p:nvPr/>
        </p:nvGrpSpPr>
        <p:grpSpPr>
          <a:xfrm>
            <a:off x="0" y="457200"/>
            <a:ext cx="8915400" cy="1752600"/>
            <a:chOff x="0" y="2819400"/>
            <a:chExt cx="8915400" cy="1752600"/>
          </a:xfrm>
        </p:grpSpPr>
        <p:sp>
          <p:nvSpPr>
            <p:cNvPr id="5" name="Rectangle 4"/>
            <p:cNvSpPr/>
            <p:nvPr/>
          </p:nvSpPr>
          <p:spPr>
            <a:xfrm>
              <a:off x="0" y="3352800"/>
              <a:ext cx="7182544" cy="1200329"/>
            </a:xfrm>
            <a:prstGeom prst="rect">
              <a:avLst/>
            </a:prstGeom>
          </p:spPr>
          <p:txBody>
            <a:bodyPr wrap="none">
              <a:spAutoFit/>
            </a:bodyPr>
            <a:lstStyle/>
            <a:p>
              <a:r>
                <a:rPr 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Spiritual Weapons</a:t>
              </a:r>
              <a:endParaRPr lang="en-US" sz="7200" dirty="0"/>
            </a:p>
          </p:txBody>
        </p:sp>
        <p:grpSp>
          <p:nvGrpSpPr>
            <p:cNvPr id="9" name="Group 8"/>
            <p:cNvGrpSpPr/>
            <p:nvPr/>
          </p:nvGrpSpPr>
          <p:grpSpPr>
            <a:xfrm>
              <a:off x="7239000" y="2819400"/>
              <a:ext cx="1676400" cy="1752600"/>
              <a:chOff x="5486400" y="2743200"/>
              <a:chExt cx="2680233" cy="2222055"/>
            </a:xfrm>
          </p:grpSpPr>
          <p:pic>
            <p:nvPicPr>
              <p:cNvPr id="8"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5486400" y="2743200"/>
                <a:ext cx="2438399" cy="2222055"/>
              </a:xfrm>
              <a:prstGeom prst="rect">
                <a:avLst/>
              </a:prstGeom>
              <a:noFill/>
              <a:ln w="9525">
                <a:noFill/>
                <a:miter lim="800000"/>
                <a:headEnd/>
                <a:tailEnd/>
              </a:ln>
              <a:effectLst>
                <a:softEdge rad="12700"/>
              </a:effectLst>
            </p:spPr>
          </p:pic>
          <p:pic>
            <p:nvPicPr>
              <p:cNvPr id="6"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867400" y="2743200"/>
                <a:ext cx="2299233" cy="2222055"/>
              </a:xfrm>
              <a:prstGeom prst="rect">
                <a:avLst/>
              </a:prstGeom>
              <a:noFill/>
              <a:ln w="9525">
                <a:noFill/>
                <a:miter lim="800000"/>
                <a:headEnd/>
                <a:tailEnd/>
              </a:ln>
              <a:effectLst>
                <a:softEdge rad="12700"/>
              </a:effectLst>
            </p:spPr>
          </p:pic>
          <p:pic>
            <p:nvPicPr>
              <p:cNvPr id="7"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096000" y="2971800"/>
                <a:ext cx="1463980" cy="1874388"/>
              </a:xfrm>
              <a:prstGeom prst="rect">
                <a:avLst/>
              </a:prstGeom>
              <a:noFill/>
              <a:ln w="9525">
                <a:noFill/>
                <a:miter lim="800000"/>
                <a:headEnd/>
                <a:tailEnd/>
              </a:ln>
              <a:effectLst>
                <a:softEdge rad="31750"/>
              </a:effectLst>
            </p:spPr>
          </p:pic>
        </p:grpSp>
      </p:grpSp>
      <p:grpSp>
        <p:nvGrpSpPr>
          <p:cNvPr id="13" name="Group 12"/>
          <p:cNvGrpSpPr/>
          <p:nvPr/>
        </p:nvGrpSpPr>
        <p:grpSpPr>
          <a:xfrm>
            <a:off x="0" y="2286000"/>
            <a:ext cx="8978054" cy="2209801"/>
            <a:chOff x="0" y="609600"/>
            <a:chExt cx="8978054" cy="2209801"/>
          </a:xfrm>
        </p:grpSpPr>
        <p:pic>
          <p:nvPicPr>
            <p:cNvPr id="10"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flipH="1">
              <a:off x="7848600" y="609600"/>
              <a:ext cx="1129454" cy="2209801"/>
            </a:xfrm>
            <a:prstGeom prst="rect">
              <a:avLst/>
            </a:prstGeom>
            <a:noFill/>
            <a:ln w="9525">
              <a:noFill/>
              <a:miter lim="800000"/>
              <a:headEnd/>
              <a:tailEnd/>
            </a:ln>
            <a:effectLst>
              <a:softEdge rad="31750"/>
            </a:effectLst>
          </p:spPr>
        </p:pic>
        <p:sp>
          <p:nvSpPr>
            <p:cNvPr id="11" name="Rectangle 10"/>
            <p:cNvSpPr/>
            <p:nvPr/>
          </p:nvSpPr>
          <p:spPr>
            <a:xfrm>
              <a:off x="0" y="1600200"/>
              <a:ext cx="7882671" cy="923330"/>
            </a:xfrm>
            <a:prstGeom prst="rect">
              <a:avLst/>
            </a:prstGeom>
          </p:spPr>
          <p:txBody>
            <a:bodyPr wrap="none">
              <a:spAutoFit/>
            </a:bodyPr>
            <a:lstStyle/>
            <a:p>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Spiritual Identities &amp; Tricks</a:t>
              </a:r>
              <a:endParaRPr lang="en-US" sz="5400" dirty="0"/>
            </a:p>
          </p:txBody>
        </p:sp>
      </p:grpSp>
      <p:grpSp>
        <p:nvGrpSpPr>
          <p:cNvPr id="15" name="Group 14"/>
          <p:cNvGrpSpPr/>
          <p:nvPr/>
        </p:nvGrpSpPr>
        <p:grpSpPr>
          <a:xfrm>
            <a:off x="-2289" y="4800600"/>
            <a:ext cx="9146289" cy="2091392"/>
            <a:chOff x="-2289" y="4800600"/>
            <a:chExt cx="9146289" cy="2091392"/>
          </a:xfrm>
        </p:grpSpPr>
        <p:sp>
          <p:nvSpPr>
            <p:cNvPr id="3" name="Rectangle 2"/>
            <p:cNvSpPr/>
            <p:nvPr/>
          </p:nvSpPr>
          <p:spPr>
            <a:xfrm>
              <a:off x="-2289" y="4953000"/>
              <a:ext cx="9130769" cy="1938992"/>
            </a:xfrm>
            <a:prstGeom prst="rect">
              <a:avLst/>
            </a:prstGeom>
          </p:spPr>
          <p:txBody>
            <a:bodyPr wrap="none">
              <a:spAutoFit/>
            </a:bodyPr>
            <a:lstStyle/>
            <a:p>
              <a:r>
                <a:rPr lang="en-US"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NUWI    </a:t>
              </a:r>
              <a:r>
                <a:rPr lang="en-US" sz="2800" b="1" i="1" u="sng"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www.</a:t>
              </a:r>
              <a:r>
                <a:rPr lang="en-US" sz="4400" b="1" i="1" u="sng"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NUWI.info</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5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r>
                <a:rPr lang="en-US" sz="45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ighttime </a:t>
              </a:r>
              <a:r>
                <a:rPr lang="en-US" sz="5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r>
                <a:rPr lang="en-US" sz="45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nified </a:t>
              </a:r>
              <a:r>
                <a:rPr lang="en-US" sz="5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t>
              </a:r>
              <a:r>
                <a:rPr lang="en-US" sz="45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arfare </a:t>
              </a:r>
              <a:r>
                <a:rPr lang="en-US" sz="54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a:t>
              </a:r>
              <a:r>
                <a:rPr lang="en-US" sz="4500" b="1" spc="-1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ntercession</a:t>
              </a:r>
            </a:p>
          </p:txBody>
        </p:sp>
        <p:pic>
          <p:nvPicPr>
            <p:cNvPr id="12" name="Picture 2"/>
            <p:cNvPicPr>
              <a:picLocks noChangeAspect="1" noChangeArrowheads="1"/>
            </p:cNvPicPr>
            <p:nvPr/>
          </p:nvPicPr>
          <p:blipFill>
            <a:blip r:embed="rId8" cstate="print">
              <a:lum bright="-20000" contrast="-30000"/>
            </a:blip>
            <a:srcRect/>
            <a:stretch>
              <a:fillRect/>
            </a:stretch>
          </p:blipFill>
          <p:spPr bwMode="auto">
            <a:xfrm>
              <a:off x="7086600" y="4800600"/>
              <a:ext cx="2057400" cy="1371600"/>
            </a:xfrm>
            <a:prstGeom prst="rect">
              <a:avLst/>
            </a:prstGeom>
            <a:noFill/>
            <a:ln w="9525">
              <a:noFill/>
              <a:miter lim="800000"/>
              <a:headEnd/>
              <a:tailEnd/>
            </a:ln>
          </p:spPr>
        </p:pic>
      </p:grpSp>
      <p:pic>
        <p:nvPicPr>
          <p:cNvPr id="21" name="Warfare_Summary.pptx304-4.wav">
            <a:hlinkClick r:id="" action="ppaction://media"/>
          </p:cNvPr>
          <p:cNvPicPr>
            <a:picLocks noRot="1" noChangeAspect="1"/>
          </p:cNvPicPr>
          <p:nvPr>
            <a:audioFile r:link="rId2"/>
          </p:nvPr>
        </p:nvPicPr>
        <p:blipFill>
          <a:blip r:embed="rId9" cstate="print"/>
          <a:stretch>
            <a:fillRect/>
          </a:stretch>
        </p:blipFill>
        <p:spPr>
          <a:xfrm>
            <a:off x="8748713" y="6462713"/>
            <a:ext cx="304800" cy="304800"/>
          </a:xfrm>
          <a:prstGeom prst="rect">
            <a:avLst/>
          </a:prstGeom>
        </p:spPr>
      </p:pic>
    </p:spTree>
    <p:custDataLst>
      <p:tags r:id="rId1"/>
    </p:custDataLst>
  </p:cSld>
  <p:clrMapOvr>
    <a:masterClrMapping/>
  </p:clrMapOvr>
  <p:transition advTm="562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3086100" y="2152650"/>
            <a:ext cx="4762500" cy="4724400"/>
          </a:xfrm>
          <a:prstGeom prst="rect">
            <a:avLst/>
          </a:prstGeom>
          <a:noFill/>
          <a:ln w="9525">
            <a:noFill/>
            <a:miter lim="800000"/>
            <a:headEnd/>
            <a:tailEnd/>
          </a:ln>
          <a:effectLst>
            <a:softEdge rad="31750"/>
          </a:effectLst>
        </p:spPr>
      </p:pic>
      <p:pic>
        <p:nvPicPr>
          <p:cNvPr id="13"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61950" y="1981200"/>
            <a:ext cx="3352799" cy="4954624"/>
          </a:xfrm>
          <a:prstGeom prst="rect">
            <a:avLst/>
          </a:prstGeom>
          <a:noFill/>
          <a:ln w="9525">
            <a:noFill/>
            <a:miter lim="800000"/>
            <a:headEnd/>
            <a:tailEnd/>
          </a:ln>
          <a:effectLst>
            <a:softEdge rad="63500"/>
          </a:effectLst>
        </p:spPr>
      </p:pic>
      <p:sp>
        <p:nvSpPr>
          <p:cNvPr id="4" name="Rectangle 3"/>
          <p:cNvSpPr/>
          <p:nvPr/>
        </p:nvSpPr>
        <p:spPr>
          <a:xfrm>
            <a:off x="92029" y="990600"/>
            <a:ext cx="8974829" cy="1323439"/>
          </a:xfrm>
          <a:prstGeom prst="rect">
            <a:avLst/>
          </a:prstGeom>
          <a:noFill/>
        </p:spPr>
        <p:txBody>
          <a:bodyPr wrap="none" lIns="91440" tIns="45720" rIns="91440" bIns="45720">
            <a:spAutoFit/>
          </a:bodyPr>
          <a:lstStyle/>
          <a:p>
            <a:pPr algn="ct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SPIRITUAL WARFARE</a:t>
            </a:r>
          </a:p>
        </p:txBody>
      </p:sp>
      <p:sp>
        <p:nvSpPr>
          <p:cNvPr id="19" name="Rectangle 18"/>
          <p:cNvSpPr/>
          <p:nvPr/>
        </p:nvSpPr>
        <p:spPr>
          <a:xfrm>
            <a:off x="264016" y="355143"/>
            <a:ext cx="8690521" cy="940257"/>
          </a:xfrm>
          <a:prstGeom prst="rect">
            <a:avLst/>
          </a:prstGeom>
        </p:spPr>
        <p:txBody>
          <a:bodyPr wrap="none">
            <a:spAutoFit/>
          </a:bodyPr>
          <a:lstStyle/>
          <a:p>
            <a:pPr algn="ctr">
              <a:lnSpc>
                <a:spcPts val="6000"/>
              </a:lnSpc>
            </a:pP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Advanced Tactics in </a:t>
            </a:r>
          </a:p>
        </p:txBody>
      </p:sp>
      <p:pic>
        <p:nvPicPr>
          <p:cNvPr id="21" name="Picture 6" descr="D:\SpiritLessons\Documents\Babtize_by_Blazing_Fire\Red_dragon.gif"/>
          <p:cNvPicPr>
            <a:picLocks noChangeAspect="1" noChangeArrowheads="1"/>
          </p:cNvPicPr>
          <p:nvPr/>
        </p:nvPicPr>
        <p:blipFill>
          <a:blip r:embed="rId7" cstate="print"/>
          <a:srcRect/>
          <a:stretch>
            <a:fillRect/>
          </a:stretch>
        </p:blipFill>
        <p:spPr bwMode="auto">
          <a:xfrm>
            <a:off x="5943600" y="2079261"/>
            <a:ext cx="3124200" cy="4430217"/>
          </a:xfrm>
          <a:prstGeom prst="rect">
            <a:avLst/>
          </a:prstGeom>
          <a:noFill/>
          <a:effectLst>
            <a:softEdge rad="31750"/>
          </a:effectLst>
        </p:spPr>
      </p:pic>
      <p:pic>
        <p:nvPicPr>
          <p:cNvPr id="14" name="Warfare_Summary.pptx305-5.wav">
            <a:hlinkClick r:id="" action="ppaction://media"/>
          </p:cNvPr>
          <p:cNvPicPr>
            <a:picLocks noRot="1" noChangeAspect="1"/>
          </p:cNvPicPr>
          <p:nvPr>
            <a:audioFile r:link="rId1"/>
          </p:nvPr>
        </p:nvPicPr>
        <p:blipFill>
          <a:blip r:embed="rId8" cstate="print"/>
          <a:stretch>
            <a:fillRect/>
          </a:stretch>
        </p:blipFill>
        <p:spPr>
          <a:xfrm>
            <a:off x="8748713" y="6462713"/>
            <a:ext cx="304800" cy="304800"/>
          </a:xfrm>
          <a:prstGeom prst="rect">
            <a:avLst/>
          </a:prstGeom>
        </p:spPr>
      </p:pic>
      <p:pic>
        <p:nvPicPr>
          <p:cNvPr id="15" name="End_Ramp.mp3">
            <a:hlinkClick r:id="" action="ppaction://media"/>
          </p:cNvPr>
          <p:cNvPicPr>
            <a:picLocks noRot="1" noChangeAspect="1"/>
          </p:cNvPicPr>
          <p:nvPr>
            <a:audioFile r:link="rId2"/>
          </p:nvPr>
        </p:nvPicPr>
        <p:blipFill>
          <a:blip r:embed="rId9" cstate="print"/>
          <a:stretch>
            <a:fillRect/>
          </a:stretch>
        </p:blipFill>
        <p:spPr>
          <a:xfrm>
            <a:off x="533400" y="6248400"/>
            <a:ext cx="304800" cy="304800"/>
          </a:xfrm>
          <a:prstGeom prst="rect">
            <a:avLst/>
          </a:prstGeom>
        </p:spPr>
      </p:pic>
    </p:spTree>
  </p:cSld>
  <p:clrMapOvr>
    <a:masterClrMapping/>
  </p:clrMapOvr>
  <p:transition advTm="211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 fill="hold" display="0">
                  <p:stCondLst>
                    <p:cond delay="indefinite"/>
                  </p:stCondLst>
                  <p:endCondLst>
                    <p:cond evt="onPrev" delay="0">
                      <p:tgtEl>
                        <p:sldTgt/>
                      </p:tgtEl>
                    </p:cond>
                    <p:cond evt="onStopAudio" delay="0">
                      <p:tgtEl>
                        <p:sldTgt/>
                      </p:tgtEl>
                    </p:cond>
                  </p:endCondLst>
                </p:cTn>
                <p:tgtEl>
                  <p:spTgt spid="14"/>
                </p:tgtEl>
              </p:cMediaNode>
            </p:audio>
            <p:audio>
              <p:cMediaNode vol="100000" numSld="2" showWhenStopped="0">
                <p:cTn id="11"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flipH="1">
            <a:off x="3086100" y="2152650"/>
            <a:ext cx="4762500" cy="4724400"/>
          </a:xfrm>
          <a:prstGeom prst="rect">
            <a:avLst/>
          </a:prstGeom>
          <a:noFill/>
          <a:ln w="9525">
            <a:noFill/>
            <a:miter lim="800000"/>
            <a:headEnd/>
            <a:tailEnd/>
          </a:ln>
          <a:effectLst>
            <a:softEdge rad="31750"/>
          </a:effectLst>
        </p:spPr>
      </p:pic>
      <p:pic>
        <p:nvPicPr>
          <p:cNvPr id="13"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61950" y="1981200"/>
            <a:ext cx="3352799" cy="4954624"/>
          </a:xfrm>
          <a:prstGeom prst="rect">
            <a:avLst/>
          </a:prstGeom>
          <a:noFill/>
          <a:ln w="9525">
            <a:noFill/>
            <a:miter lim="800000"/>
            <a:headEnd/>
            <a:tailEnd/>
          </a:ln>
          <a:effectLst>
            <a:softEdge rad="63500"/>
          </a:effectLst>
        </p:spPr>
      </p:pic>
      <p:sp>
        <p:nvSpPr>
          <p:cNvPr id="4" name="Rectangle 3"/>
          <p:cNvSpPr/>
          <p:nvPr/>
        </p:nvSpPr>
        <p:spPr>
          <a:xfrm>
            <a:off x="92029" y="990600"/>
            <a:ext cx="8974829" cy="1323439"/>
          </a:xfrm>
          <a:prstGeom prst="rect">
            <a:avLst/>
          </a:prstGeom>
          <a:noFill/>
        </p:spPr>
        <p:txBody>
          <a:bodyPr wrap="none" lIns="91440" tIns="45720" rIns="91440" bIns="45720">
            <a:spAutoFit/>
          </a:bodyPr>
          <a:lstStyle/>
          <a:p>
            <a:pPr algn="ct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SPIRITUAL WARFARE</a:t>
            </a:r>
          </a:p>
        </p:txBody>
      </p:sp>
      <p:sp>
        <p:nvSpPr>
          <p:cNvPr id="19" name="Rectangle 18"/>
          <p:cNvSpPr/>
          <p:nvPr/>
        </p:nvSpPr>
        <p:spPr>
          <a:xfrm>
            <a:off x="264016" y="355143"/>
            <a:ext cx="8690521" cy="940257"/>
          </a:xfrm>
          <a:prstGeom prst="rect">
            <a:avLst/>
          </a:prstGeom>
        </p:spPr>
        <p:txBody>
          <a:bodyPr wrap="none">
            <a:spAutoFit/>
          </a:bodyPr>
          <a:lstStyle/>
          <a:p>
            <a:pPr algn="ctr">
              <a:lnSpc>
                <a:spcPts val="6000"/>
              </a:lnSpc>
            </a:pP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Advanced Tactics in </a:t>
            </a:r>
          </a:p>
        </p:txBody>
      </p:sp>
      <p:pic>
        <p:nvPicPr>
          <p:cNvPr id="21" name="Picture 6" descr="D:\SpiritLessons\Documents\Babtize_by_Blazing_Fire\Red_dragon.gif"/>
          <p:cNvPicPr>
            <a:picLocks noChangeAspect="1" noChangeArrowheads="1"/>
          </p:cNvPicPr>
          <p:nvPr/>
        </p:nvPicPr>
        <p:blipFill>
          <a:blip r:embed="rId6" cstate="print"/>
          <a:srcRect/>
          <a:stretch>
            <a:fillRect/>
          </a:stretch>
        </p:blipFill>
        <p:spPr bwMode="auto">
          <a:xfrm>
            <a:off x="5943600" y="2079261"/>
            <a:ext cx="3124200" cy="4430217"/>
          </a:xfrm>
          <a:prstGeom prst="rect">
            <a:avLst/>
          </a:prstGeom>
          <a:noFill/>
          <a:effectLst>
            <a:softEdge rad="31750"/>
          </a:effectLst>
        </p:spPr>
      </p:pic>
      <p:pic>
        <p:nvPicPr>
          <p:cNvPr id="12" name="Warfare_Summary.pptx306-3.wav">
            <a:hlinkClick r:id="" action="ppaction://media"/>
          </p:cNvPr>
          <p:cNvPicPr>
            <a:picLocks noRot="1" noChangeAspect="1"/>
          </p:cNvPicPr>
          <p:nvPr>
            <a:audioFile r:link="rId1"/>
          </p:nvPr>
        </p:nvPicPr>
        <p:blipFill>
          <a:blip r:embed="rId7" cstate="print"/>
          <a:stretch>
            <a:fillRect/>
          </a:stretch>
        </p:blipFill>
        <p:spPr>
          <a:xfrm>
            <a:off x="8748713" y="6462713"/>
            <a:ext cx="304800" cy="304800"/>
          </a:xfrm>
          <a:prstGeom prst="rect">
            <a:avLst/>
          </a:prstGeom>
        </p:spPr>
      </p:pic>
    </p:spTree>
  </p:cSld>
  <p:clrMapOvr>
    <a:masterClrMapping/>
  </p:clrMapOvr>
  <p:transition advTm="302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0" y="3886200"/>
            <a:ext cx="9144000" cy="2971800"/>
            <a:chOff x="0" y="3124200"/>
            <a:chExt cx="12803198" cy="3733800"/>
          </a:xfrm>
        </p:grpSpPr>
        <p:pic>
          <p:nvPicPr>
            <p:cNvPr id="1026" name="Picture 2"/>
            <p:cNvPicPr>
              <a:picLocks noChangeAspect="1" noChangeArrowheads="1"/>
            </p:cNvPicPr>
            <p:nvPr/>
          </p:nvPicPr>
          <p:blipFill>
            <a:blip r:embed="rId6" cstate="print"/>
            <a:srcRect l="423" t="1759"/>
            <a:stretch>
              <a:fillRect/>
            </a:stretch>
          </p:blipFill>
          <p:spPr bwMode="auto">
            <a:xfrm>
              <a:off x="0" y="3133725"/>
              <a:ext cx="6734175" cy="3724275"/>
            </a:xfrm>
            <a:prstGeom prst="rect">
              <a:avLst/>
            </a:prstGeom>
            <a:noFill/>
            <a:ln w="9525">
              <a:noFill/>
              <a:miter lim="800000"/>
              <a:headEnd/>
              <a:tailEnd/>
            </a:ln>
          </p:spPr>
        </p:pic>
        <p:pic>
          <p:nvPicPr>
            <p:cNvPr id="1027" name="Picture 3"/>
            <p:cNvPicPr>
              <a:picLocks noChangeAspect="1" noChangeArrowheads="1"/>
            </p:cNvPicPr>
            <p:nvPr/>
          </p:nvPicPr>
          <p:blipFill>
            <a:blip r:embed="rId7" cstate="print"/>
            <a:srcRect l="1412" t="2804"/>
            <a:stretch>
              <a:fillRect/>
            </a:stretch>
          </p:blipFill>
          <p:spPr bwMode="auto">
            <a:xfrm>
              <a:off x="6705599" y="3124200"/>
              <a:ext cx="6097599" cy="3733800"/>
            </a:xfrm>
            <a:prstGeom prst="rect">
              <a:avLst/>
            </a:prstGeom>
            <a:noFill/>
            <a:ln w="9525">
              <a:noFill/>
              <a:miter lim="800000"/>
              <a:headEnd/>
              <a:tailEnd/>
            </a:ln>
          </p:spPr>
        </p:pic>
      </p:grpSp>
      <p:sp>
        <p:nvSpPr>
          <p:cNvPr id="4" name="Rectangle 3"/>
          <p:cNvSpPr/>
          <p:nvPr/>
        </p:nvSpPr>
        <p:spPr>
          <a:xfrm>
            <a:off x="585249" y="152400"/>
            <a:ext cx="7290073" cy="923330"/>
          </a:xfrm>
          <a:prstGeom prst="rect">
            <a:avLst/>
          </a:prstGeom>
          <a:noFill/>
        </p:spPr>
        <p:txBody>
          <a:bodyPr wrap="non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What are we up against?</a:t>
            </a:r>
          </a:p>
        </p:txBody>
      </p:sp>
      <p:grpSp>
        <p:nvGrpSpPr>
          <p:cNvPr id="8" name="Group 7"/>
          <p:cNvGrpSpPr/>
          <p:nvPr/>
        </p:nvGrpSpPr>
        <p:grpSpPr>
          <a:xfrm>
            <a:off x="0" y="4333796"/>
            <a:ext cx="9144000" cy="2524204"/>
            <a:chOff x="0" y="4333796"/>
            <a:chExt cx="9144000" cy="2524204"/>
          </a:xfrm>
        </p:grpSpPr>
        <p:pic>
          <p:nvPicPr>
            <p:cNvPr id="1029" name="Picture 5"/>
            <p:cNvPicPr>
              <a:picLocks noChangeAspect="1" noChangeArrowheads="1"/>
            </p:cNvPicPr>
            <p:nvPr/>
          </p:nvPicPr>
          <p:blipFill>
            <a:blip r:embed="rId8" cstate="print"/>
            <a:srcRect l="2096" t="2000"/>
            <a:stretch>
              <a:fillRect/>
            </a:stretch>
          </p:blipFill>
          <p:spPr bwMode="auto">
            <a:xfrm>
              <a:off x="4648200" y="4333796"/>
              <a:ext cx="4495800" cy="2524204"/>
            </a:xfrm>
            <a:prstGeom prst="rect">
              <a:avLst/>
            </a:prstGeom>
            <a:noFill/>
            <a:ln w="9525">
              <a:noFill/>
              <a:miter lim="800000"/>
              <a:headEnd/>
              <a:tailEnd/>
            </a:ln>
          </p:spPr>
        </p:pic>
        <p:pic>
          <p:nvPicPr>
            <p:cNvPr id="3074" name="Picture 2"/>
            <p:cNvPicPr>
              <a:picLocks noChangeAspect="1" noChangeArrowheads="1"/>
            </p:cNvPicPr>
            <p:nvPr/>
          </p:nvPicPr>
          <p:blipFill>
            <a:blip r:embed="rId9" cstate="print"/>
            <a:srcRect/>
            <a:stretch>
              <a:fillRect/>
            </a:stretch>
          </p:blipFill>
          <p:spPr bwMode="auto">
            <a:xfrm>
              <a:off x="0" y="4343400"/>
              <a:ext cx="4953000" cy="2514600"/>
            </a:xfrm>
            <a:prstGeom prst="rect">
              <a:avLst/>
            </a:prstGeom>
            <a:noFill/>
            <a:ln w="9525">
              <a:noFill/>
              <a:miter lim="800000"/>
              <a:headEnd/>
              <a:tailEnd/>
            </a:ln>
          </p:spPr>
        </p:pic>
      </p:grpSp>
      <p:grpSp>
        <p:nvGrpSpPr>
          <p:cNvPr id="11" name="Group 10"/>
          <p:cNvGrpSpPr/>
          <p:nvPr/>
        </p:nvGrpSpPr>
        <p:grpSpPr>
          <a:xfrm>
            <a:off x="0" y="3886200"/>
            <a:ext cx="9144000" cy="2971800"/>
            <a:chOff x="0" y="3886200"/>
            <a:chExt cx="9144000" cy="2971800"/>
          </a:xfrm>
        </p:grpSpPr>
        <p:pic>
          <p:nvPicPr>
            <p:cNvPr id="3076" name="Picture 4"/>
            <p:cNvPicPr>
              <a:picLocks noChangeAspect="1" noChangeArrowheads="1"/>
            </p:cNvPicPr>
            <p:nvPr/>
          </p:nvPicPr>
          <p:blipFill>
            <a:blip r:embed="rId10" cstate="print"/>
            <a:srcRect/>
            <a:stretch>
              <a:fillRect/>
            </a:stretch>
          </p:blipFill>
          <p:spPr bwMode="auto">
            <a:xfrm>
              <a:off x="3794760" y="3886200"/>
              <a:ext cx="5349240" cy="2971800"/>
            </a:xfrm>
            <a:prstGeom prst="rect">
              <a:avLst/>
            </a:prstGeom>
            <a:noFill/>
            <a:ln w="9525">
              <a:noFill/>
              <a:miter lim="800000"/>
              <a:headEnd/>
              <a:tailEnd/>
            </a:ln>
          </p:spPr>
        </p:pic>
        <p:pic>
          <p:nvPicPr>
            <p:cNvPr id="3075" name="Picture 3"/>
            <p:cNvPicPr>
              <a:picLocks noChangeAspect="1" noChangeArrowheads="1"/>
            </p:cNvPicPr>
            <p:nvPr/>
          </p:nvPicPr>
          <p:blipFill>
            <a:blip r:embed="rId11" cstate="print"/>
            <a:srcRect/>
            <a:stretch>
              <a:fillRect/>
            </a:stretch>
          </p:blipFill>
          <p:spPr bwMode="auto">
            <a:xfrm>
              <a:off x="0" y="3886200"/>
              <a:ext cx="3962400" cy="2971800"/>
            </a:xfrm>
            <a:prstGeom prst="rect">
              <a:avLst/>
            </a:prstGeom>
            <a:noFill/>
            <a:ln w="9525">
              <a:noFill/>
              <a:miter lim="800000"/>
              <a:headEnd/>
              <a:tailEnd/>
            </a:ln>
          </p:spPr>
        </p:pic>
      </p:grpSp>
      <p:sp>
        <p:nvSpPr>
          <p:cNvPr id="12" name="Rectangle 11"/>
          <p:cNvSpPr/>
          <p:nvPr/>
        </p:nvSpPr>
        <p:spPr>
          <a:xfrm>
            <a:off x="106361" y="990600"/>
            <a:ext cx="8732839" cy="769441"/>
          </a:xfrm>
          <a:prstGeom prst="rect">
            <a:avLst/>
          </a:prstGeom>
        </p:spPr>
        <p:txBody>
          <a:bodyPr wrap="none">
            <a:spAutoFit/>
          </a:bodyPr>
          <a:lstStyle/>
          <a:p>
            <a:pPr algn="ct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demonic realm, </a:t>
            </a: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satan’s</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kingdom</a:t>
            </a:r>
          </a:p>
        </p:txBody>
      </p:sp>
      <p:sp>
        <p:nvSpPr>
          <p:cNvPr id="13" name="Rectangle 12"/>
          <p:cNvSpPr/>
          <p:nvPr/>
        </p:nvSpPr>
        <p:spPr>
          <a:xfrm>
            <a:off x="0" y="1828800"/>
            <a:ext cx="9144000" cy="707886"/>
          </a:xfrm>
          <a:prstGeom prst="rect">
            <a:avLst/>
          </a:prstGeom>
        </p:spPr>
        <p:txBody>
          <a:bodyPr wrap="square">
            <a:spAutoFit/>
          </a:bodyPr>
          <a:lstStyle/>
          <a:p>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-more powerful than any government</a:t>
            </a:r>
          </a:p>
        </p:txBody>
      </p:sp>
      <p:sp>
        <p:nvSpPr>
          <p:cNvPr id="14" name="Rectangle 13"/>
          <p:cNvSpPr/>
          <p:nvPr/>
        </p:nvSpPr>
        <p:spPr>
          <a:xfrm>
            <a:off x="0" y="2514600"/>
            <a:ext cx="9144000" cy="584775"/>
          </a:xfrm>
          <a:prstGeom prst="rect">
            <a:avLst/>
          </a:prstGeom>
        </p:spPr>
        <p:txBody>
          <a:bodyPr wrap="square">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-more sophisticated than any international business</a:t>
            </a:r>
          </a:p>
        </p:txBody>
      </p:sp>
      <p:sp>
        <p:nvSpPr>
          <p:cNvPr id="15" name="Rectangle 14"/>
          <p:cNvSpPr/>
          <p:nvPr/>
        </p:nvSpPr>
        <p:spPr>
          <a:xfrm>
            <a:off x="0" y="3124200"/>
            <a:ext cx="9144000" cy="646331"/>
          </a:xfrm>
          <a:prstGeom prst="rect">
            <a:avLst/>
          </a:prstGeom>
        </p:spPr>
        <p:txBody>
          <a:bodyPr wrap="square">
            <a:sp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-more influential than any world organization</a:t>
            </a:r>
          </a:p>
        </p:txBody>
      </p:sp>
      <p:sp>
        <p:nvSpPr>
          <p:cNvPr id="16" name="Smiley Face 15"/>
          <p:cNvSpPr/>
          <p:nvPr/>
        </p:nvSpPr>
        <p:spPr>
          <a:xfrm>
            <a:off x="-990600" y="0"/>
            <a:ext cx="533400" cy="533400"/>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Warfare_Summary.pptx285-1.wav">
            <a:hlinkClick r:id="" action="ppaction://media"/>
          </p:cNvPr>
          <p:cNvPicPr>
            <a:picLocks noRot="1" noChangeAspect="1"/>
          </p:cNvPicPr>
          <p:nvPr>
            <a:audioFile r:link="rId2"/>
          </p:nvPr>
        </p:nvPicPr>
        <p:blipFill>
          <a:blip r:embed="rId12" cstate="print"/>
          <a:stretch>
            <a:fillRect/>
          </a:stretch>
        </p:blipFill>
        <p:spPr>
          <a:xfrm>
            <a:off x="8748713" y="6462713"/>
            <a:ext cx="304800" cy="304800"/>
          </a:xfrm>
          <a:prstGeom prst="rect">
            <a:avLst/>
          </a:prstGeom>
        </p:spPr>
      </p:pic>
    </p:spTree>
    <p:custDataLst>
      <p:tags r:id="rId1"/>
    </p:custDataLst>
  </p:cSld>
  <p:clrMapOvr>
    <a:masterClrMapping/>
  </p:clrMapOvr>
  <p:transition advTm="281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2"/>
                                        </p:tgtEl>
                                      </p:cBhvr>
                                    </p:animEffect>
                                    <p:set>
                                      <p:cBhvr>
                                        <p:cTn id="24" dur="1" fill="hold">
                                          <p:stCondLst>
                                            <p:cond delay="999"/>
                                          </p:stCondLst>
                                        </p:cTn>
                                        <p:tgtEl>
                                          <p:spTgt spid="2"/>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11"/>
                                        </p:tgtEl>
                                      </p:cBhvr>
                                    </p:animEffect>
                                    <p:set>
                                      <p:cBhvr>
                                        <p:cTn id="35" dur="1" fill="hold">
                                          <p:stCondLst>
                                            <p:cond delay="999"/>
                                          </p:stCondLst>
                                        </p:cTn>
                                        <p:tgtEl>
                                          <p:spTgt spid="11"/>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2"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7000" y="228600"/>
            <a:ext cx="5856924" cy="3631763"/>
          </a:xfrm>
          <a:prstGeom prst="rect">
            <a:avLst/>
          </a:prstGeom>
          <a:noFill/>
        </p:spPr>
        <p:txBody>
          <a:bodyPr wrap="none" lIns="91440" tIns="45720" rIns="91440" bIns="45720">
            <a:spAutoFit/>
          </a:bodyPr>
          <a:lstStyle/>
          <a:p>
            <a:pPr algn="ctr"/>
            <a:r>
              <a:rPr lang="en-US" sz="115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 Ready</a:t>
            </a:r>
          </a:p>
          <a:p>
            <a:pPr algn="ctr"/>
            <a:r>
              <a:rPr lang="en-US" sz="115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&amp; Sober</a:t>
            </a:r>
          </a:p>
        </p:txBody>
      </p:sp>
      <p:pic>
        <p:nvPicPr>
          <p:cNvPr id="2" name="Picture 3"/>
          <p:cNvPicPr>
            <a:picLocks noChangeAspect="1" noChangeArrowheads="1"/>
          </p:cNvPicPr>
          <p:nvPr/>
        </p:nvPicPr>
        <p:blipFill>
          <a:blip r:embed="rId5" cstate="print">
            <a:clrChange>
              <a:clrFrom>
                <a:srgbClr val="FFFFFF"/>
              </a:clrFrom>
              <a:clrTo>
                <a:srgbClr val="FFFFFF">
                  <a:alpha val="0"/>
                </a:srgbClr>
              </a:clrTo>
            </a:clrChange>
            <a:lum contrast="30000"/>
          </a:blip>
          <a:srcRect/>
          <a:stretch>
            <a:fillRect/>
          </a:stretch>
        </p:blipFill>
        <p:spPr bwMode="auto">
          <a:xfrm>
            <a:off x="-152400" y="-42695"/>
            <a:ext cx="3352800" cy="6900695"/>
          </a:xfrm>
          <a:prstGeom prst="rect">
            <a:avLst/>
          </a:prstGeom>
          <a:noFill/>
          <a:ln w="9525">
            <a:noFill/>
            <a:miter lim="800000"/>
            <a:headEnd/>
            <a:tailEnd/>
          </a:ln>
          <a:effectLst>
            <a:softEdge rad="31750"/>
          </a:effectLst>
        </p:spPr>
      </p:pic>
      <p:sp>
        <p:nvSpPr>
          <p:cNvPr id="5" name="Rectangle 4"/>
          <p:cNvSpPr/>
          <p:nvPr/>
        </p:nvSpPr>
        <p:spPr>
          <a:xfrm>
            <a:off x="1447800" y="3979333"/>
            <a:ext cx="8001001" cy="2539157"/>
          </a:xfrm>
          <a:prstGeom prst="rect">
            <a:avLst/>
          </a:prstGeom>
        </p:spPr>
        <p:txBody>
          <a:bodyPr wrap="square">
            <a:spAutoFit/>
          </a:bodyPr>
          <a:lstStyle/>
          <a:p>
            <a:pPr algn="ctr"/>
            <a:r>
              <a:rPr lang="en-US" sz="47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Always keep your guard up!</a:t>
            </a:r>
          </a:p>
          <a:p>
            <a:pPr algn="ct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Never think that you’re</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invincible or immune to deception</a:t>
            </a:r>
            <a:endParaRPr lang="en-US" sz="4000" dirty="0"/>
          </a:p>
        </p:txBody>
      </p:sp>
      <p:pic>
        <p:nvPicPr>
          <p:cNvPr id="7" name="Warfare_Summary.pptx294-1.wav">
            <a:hlinkClick r:id="" action="ppaction://media"/>
          </p:cNvPr>
          <p:cNvPicPr>
            <a:picLocks noRot="1" noChangeAspect="1"/>
          </p:cNvPicPr>
          <p:nvPr>
            <a:audioFile r:link="rId2"/>
          </p:nvPr>
        </p:nvPicPr>
        <p:blipFill>
          <a:blip r:embed="rId6" cstate="print"/>
          <a:stretch>
            <a:fillRect/>
          </a:stretch>
        </p:blipFill>
        <p:spPr>
          <a:xfrm>
            <a:off x="8748713" y="6462713"/>
            <a:ext cx="304800" cy="304800"/>
          </a:xfrm>
          <a:prstGeom prst="rect">
            <a:avLst/>
          </a:prstGeom>
        </p:spPr>
      </p:pic>
    </p:spTree>
    <p:custDataLst>
      <p:tags r:id="rId1"/>
    </p:custDataLst>
  </p:cSld>
  <p:clrMapOvr>
    <a:masterClrMapping/>
  </p:clrMapOvr>
  <p:transition advTm="416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cstate="print"/>
          <a:srcRect/>
          <a:stretch>
            <a:fillRect/>
          </a:stretch>
        </p:blipFill>
        <p:spPr bwMode="auto">
          <a:xfrm>
            <a:off x="-1" y="0"/>
            <a:ext cx="9205205" cy="6858000"/>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1" y="0"/>
            <a:ext cx="9235335" cy="6858000"/>
          </a:xfrm>
          <a:prstGeom prst="rect">
            <a:avLst/>
          </a:prstGeom>
          <a:noFill/>
          <a:ln w="9525">
            <a:noFill/>
            <a:miter lim="800000"/>
            <a:headEnd/>
            <a:tailEnd/>
          </a:ln>
        </p:spPr>
      </p:pic>
      <p:sp>
        <p:nvSpPr>
          <p:cNvPr id="4" name="Rectangle 3"/>
          <p:cNvSpPr/>
          <p:nvPr/>
        </p:nvSpPr>
        <p:spPr>
          <a:xfrm>
            <a:off x="188836" y="0"/>
            <a:ext cx="8261621" cy="923330"/>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numbers…</a:t>
            </a:r>
          </a:p>
        </p:txBody>
      </p:sp>
      <p:grpSp>
        <p:nvGrpSpPr>
          <p:cNvPr id="9" name="Group 8"/>
          <p:cNvGrpSpPr/>
          <p:nvPr/>
        </p:nvGrpSpPr>
        <p:grpSpPr>
          <a:xfrm>
            <a:off x="3200400" y="2626073"/>
            <a:ext cx="3724892" cy="4231927"/>
            <a:chOff x="4476750" y="3889723"/>
            <a:chExt cx="3724892" cy="4231927"/>
          </a:xfrm>
        </p:grpSpPr>
        <p:pic>
          <p:nvPicPr>
            <p:cNvPr id="2050" name="Picture 2" descr="D:\SpiritLessons\dreams_and_visions\Placebo.jpg"/>
            <p:cNvPicPr>
              <a:picLocks noChangeAspect="1" noChangeArrowheads="1"/>
            </p:cNvPicPr>
            <p:nvPr/>
          </p:nvPicPr>
          <p:blipFill>
            <a:blip r:embed="rId8" cstate="print"/>
            <a:srcRect/>
            <a:stretch>
              <a:fillRect/>
            </a:stretch>
          </p:blipFill>
          <p:spPr bwMode="auto">
            <a:xfrm>
              <a:off x="4476750" y="3889723"/>
              <a:ext cx="2971800" cy="4231927"/>
            </a:xfrm>
            <a:prstGeom prst="rect">
              <a:avLst/>
            </a:prstGeom>
            <a:noFill/>
          </p:spPr>
        </p:pic>
        <p:pic>
          <p:nvPicPr>
            <p:cNvPr id="2051" name="Picture 3" descr="D:\SpiritLessons\dreams_and_visions\placeb7.jpg"/>
            <p:cNvPicPr>
              <a:picLocks noChangeAspect="1" noChangeArrowheads="1"/>
            </p:cNvPicPr>
            <p:nvPr/>
          </p:nvPicPr>
          <p:blipFill>
            <a:blip r:embed="rId9" cstate="print"/>
            <a:srcRect/>
            <a:stretch>
              <a:fillRect/>
            </a:stretch>
          </p:blipFill>
          <p:spPr bwMode="auto">
            <a:xfrm>
              <a:off x="7391400" y="7010400"/>
              <a:ext cx="810242" cy="1095375"/>
            </a:xfrm>
            <a:prstGeom prst="rect">
              <a:avLst/>
            </a:prstGeom>
            <a:noFill/>
          </p:spPr>
        </p:pic>
      </p:grpSp>
      <p:sp>
        <p:nvSpPr>
          <p:cNvPr id="10" name="Rectangle 9"/>
          <p:cNvSpPr/>
          <p:nvPr/>
        </p:nvSpPr>
        <p:spPr>
          <a:xfrm>
            <a:off x="0" y="685800"/>
            <a:ext cx="9144000" cy="2062103"/>
          </a:xfrm>
          <a:prstGeom prst="rect">
            <a:avLst/>
          </a:prstGeom>
        </p:spPr>
        <p:txBody>
          <a:bodyPr wrap="square">
            <a:spAutoFit/>
          </a:bodyPr>
          <a:lstStyle/>
          <a:p>
            <a:pPr algn="ct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According to Howard Pittman’s Revelation</a:t>
            </a:r>
          </a:p>
          <a:p>
            <a:pPr algn="ctr"/>
            <a:r>
              <a:rPr lang="en-US" sz="4000" b="1" i="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Placebo</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Man is out numbered by demons</a:t>
            </a:r>
          </a:p>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1000 to 1</a:t>
            </a:r>
          </a:p>
        </p:txBody>
      </p:sp>
      <p:sp>
        <p:nvSpPr>
          <p:cNvPr id="12" name="Smiley Face 11"/>
          <p:cNvSpPr/>
          <p:nvPr/>
        </p:nvSpPr>
        <p:spPr>
          <a:xfrm>
            <a:off x="-990600" y="0"/>
            <a:ext cx="533400" cy="533400"/>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D:\SpiritLessons\Documents\Babtize_by_Blazing_Fire\Baptize_by_Blazing_Fire.jpg"/>
          <p:cNvPicPr>
            <a:picLocks noChangeAspect="1" noChangeArrowheads="1"/>
          </p:cNvPicPr>
          <p:nvPr/>
        </p:nvPicPr>
        <p:blipFill>
          <a:blip r:embed="rId10" cstate="print"/>
          <a:srcRect/>
          <a:stretch>
            <a:fillRect/>
          </a:stretch>
        </p:blipFill>
        <p:spPr bwMode="auto">
          <a:xfrm>
            <a:off x="3200400" y="2636158"/>
            <a:ext cx="2971800" cy="4221842"/>
          </a:xfrm>
          <a:prstGeom prst="rect">
            <a:avLst/>
          </a:prstGeom>
          <a:noFill/>
        </p:spPr>
      </p:pic>
      <p:pic>
        <p:nvPicPr>
          <p:cNvPr id="16" name="Warfare_Summary.pptx269-1.wav">
            <a:hlinkClick r:id="" action="ppaction://media"/>
          </p:cNvPr>
          <p:cNvPicPr>
            <a:picLocks noRot="1" noChangeAspect="1"/>
          </p:cNvPicPr>
          <p:nvPr>
            <a:audioFile r:link="rId2"/>
          </p:nvPr>
        </p:nvPicPr>
        <p:blipFill>
          <a:blip r:embed="rId11" cstate="print"/>
          <a:stretch>
            <a:fillRect/>
          </a:stretch>
        </p:blipFill>
        <p:spPr>
          <a:xfrm>
            <a:off x="8748713" y="6462713"/>
            <a:ext cx="304800" cy="304800"/>
          </a:xfrm>
          <a:prstGeom prst="rect">
            <a:avLst/>
          </a:prstGeom>
        </p:spPr>
      </p:pic>
    </p:spTree>
    <p:custDataLst>
      <p:tags r:id="rId1"/>
    </p:custDataLst>
  </p:cSld>
  <p:clrMapOvr>
    <a:masterClrMapping/>
  </p:clrMapOvr>
  <p:transition advTm="495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10"/>
                                        </p:tgtEl>
                                      </p:cBhvr>
                                    </p:animEffect>
                                    <p:set>
                                      <p:cBhvr>
                                        <p:cTn id="21" dur="1" fill="hold">
                                          <p:stCondLst>
                                            <p:cond delay="999"/>
                                          </p:stCondLst>
                                        </p:cTn>
                                        <p:tgtEl>
                                          <p:spTgt spid="1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9"/>
                                        </p:tgtEl>
                                      </p:cBhvr>
                                    </p:animEffect>
                                    <p:set>
                                      <p:cBhvr>
                                        <p:cTn id="24" dur="1" fill="hold">
                                          <p:stCondLst>
                                            <p:cond delay="999"/>
                                          </p:stCondLst>
                                        </p:cTn>
                                        <p:tgtEl>
                                          <p:spTgt spid="9"/>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13"/>
                                        </p:tgtEl>
                                      </p:cBhvr>
                                    </p:animEffect>
                                    <p:set>
                                      <p:cBhvr>
                                        <p:cTn id="32" dur="1" fill="hold">
                                          <p:stCondLst>
                                            <p:cond delay="999"/>
                                          </p:stCondLst>
                                        </p:cTn>
                                        <p:tgtEl>
                                          <p:spTgt spid="1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0"/>
                                        <p:tgtEl>
                                          <p:spTgt spid="1030"/>
                                        </p:tgtEl>
                                      </p:cBhvr>
                                    </p:animEffect>
                                    <p:set>
                                      <p:cBhvr>
                                        <p:cTn id="35" dur="1" fill="hold">
                                          <p:stCondLst>
                                            <p:cond delay="49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6"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l="-3000" r="-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cstate="print"/>
          <a:srcRect/>
          <a:stretch>
            <a:fillRect/>
          </a:stretch>
        </p:blipFill>
        <p:spPr bwMode="auto">
          <a:xfrm>
            <a:off x="0" y="0"/>
            <a:ext cx="9136626" cy="6858000"/>
          </a:xfrm>
          <a:prstGeom prst="rect">
            <a:avLst/>
          </a:prstGeom>
          <a:noFill/>
          <a:ln w="9525">
            <a:noFill/>
            <a:miter lim="800000"/>
            <a:headEnd/>
            <a:tailEnd/>
          </a:ln>
        </p:spPr>
      </p:pic>
      <p:sp>
        <p:nvSpPr>
          <p:cNvPr id="4" name="Rectangle 3"/>
          <p:cNvSpPr/>
          <p:nvPr/>
        </p:nvSpPr>
        <p:spPr>
          <a:xfrm>
            <a:off x="40943" y="152400"/>
            <a:ext cx="9048466" cy="264687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Cost</a:t>
            </a:r>
            <a:endParaRPr lang="en-US" sz="239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 name="Warfare_Summary.pptx273-10.wav">
            <a:hlinkClick r:id="" action="ppaction://media"/>
          </p:cNvPr>
          <p:cNvPicPr>
            <a:picLocks noRot="1" noChangeAspect="1"/>
          </p:cNvPicPr>
          <p:nvPr>
            <a:audioFile r:link="rId1"/>
          </p:nvPr>
        </p:nvPicPr>
        <p:blipFill>
          <a:blip r:embed="rId6" cstate="print"/>
          <a:stretch>
            <a:fillRect/>
          </a:stretch>
        </p:blipFill>
        <p:spPr>
          <a:xfrm>
            <a:off x="8748713" y="6462713"/>
            <a:ext cx="304800" cy="304800"/>
          </a:xfrm>
          <a:prstGeom prst="rect">
            <a:avLst/>
          </a:prstGeom>
        </p:spPr>
      </p:pic>
    </p:spTree>
  </p:cSld>
  <p:clrMapOvr>
    <a:masterClrMapping/>
  </p:clrMapOvr>
  <p:transition advTm="3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l="-3000" r="-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cstate="print"/>
          <a:srcRect/>
          <a:stretch>
            <a:fillRect/>
          </a:stretch>
        </p:blipFill>
        <p:spPr bwMode="auto">
          <a:xfrm>
            <a:off x="0" y="0"/>
            <a:ext cx="9136626" cy="6858000"/>
          </a:xfrm>
          <a:prstGeom prst="rect">
            <a:avLst/>
          </a:prstGeom>
          <a:noFill/>
          <a:ln w="9525">
            <a:noFill/>
            <a:miter lim="800000"/>
            <a:headEnd/>
            <a:tailEnd/>
          </a:ln>
        </p:spPr>
      </p:pic>
      <p:grpSp>
        <p:nvGrpSpPr>
          <p:cNvPr id="2" name="Group 10"/>
          <p:cNvGrpSpPr/>
          <p:nvPr/>
        </p:nvGrpSpPr>
        <p:grpSpPr>
          <a:xfrm>
            <a:off x="228600" y="1632109"/>
            <a:ext cx="8915400" cy="5225891"/>
            <a:chOff x="228600" y="1632109"/>
            <a:chExt cx="8915400" cy="5225891"/>
          </a:xfrm>
        </p:grpSpPr>
        <p:grpSp>
          <p:nvGrpSpPr>
            <p:cNvPr id="3" name="Group 11"/>
            <p:cNvGrpSpPr/>
            <p:nvPr/>
          </p:nvGrpSpPr>
          <p:grpSpPr>
            <a:xfrm>
              <a:off x="228600" y="1632109"/>
              <a:ext cx="8915400" cy="5225891"/>
              <a:chOff x="228600" y="1632109"/>
              <a:chExt cx="8915400" cy="5225891"/>
            </a:xfrm>
          </p:grpSpPr>
          <p:pic>
            <p:nvPicPr>
              <p:cNvPr id="1028"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28600" y="1849689"/>
                <a:ext cx="4648200" cy="5008311"/>
              </a:xfrm>
              <a:prstGeom prst="rect">
                <a:avLst/>
              </a:prstGeom>
              <a:noFill/>
              <a:ln w="9525">
                <a:noFill/>
                <a:miter lim="800000"/>
                <a:headEnd/>
                <a:tailEnd/>
              </a:ln>
              <a:effectLst>
                <a:softEdge rad="31750"/>
              </a:effectLst>
            </p:spPr>
          </p:pic>
          <p:pic>
            <p:nvPicPr>
              <p:cNvPr id="1029" name="Picture 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029200" y="1632109"/>
                <a:ext cx="4114800" cy="5225891"/>
              </a:xfrm>
              <a:prstGeom prst="rect">
                <a:avLst/>
              </a:prstGeom>
              <a:noFill/>
              <a:ln w="9525">
                <a:noFill/>
                <a:miter lim="800000"/>
                <a:headEnd/>
                <a:tailEnd/>
              </a:ln>
            </p:spPr>
          </p:pic>
        </p:grpSp>
        <p:sp>
          <p:nvSpPr>
            <p:cNvPr id="9" name="Rectangle 8"/>
            <p:cNvSpPr/>
            <p:nvPr/>
          </p:nvSpPr>
          <p:spPr>
            <a:xfrm>
              <a:off x="685800" y="5867400"/>
              <a:ext cx="359124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Depression/Suicide</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6141349" y="6150114"/>
              <a:ext cx="1993559" cy="70788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Idolatry</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pic>
        <p:nvPicPr>
          <p:cNvPr id="13" name="Picture 8"/>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52400" y="1600200"/>
            <a:ext cx="9296400" cy="5476875"/>
          </a:xfrm>
          <a:prstGeom prst="rect">
            <a:avLst/>
          </a:prstGeom>
          <a:noFill/>
          <a:ln w="9525">
            <a:noFill/>
            <a:miter lim="800000"/>
            <a:headEnd/>
            <a:tailEnd/>
          </a:ln>
          <a:effectLst>
            <a:softEdge rad="63500"/>
          </a:effectLst>
        </p:spPr>
      </p:pic>
      <p:sp>
        <p:nvSpPr>
          <p:cNvPr id="4" name="Rectangle 3"/>
          <p:cNvSpPr/>
          <p:nvPr/>
        </p:nvSpPr>
        <p:spPr>
          <a:xfrm>
            <a:off x="40943" y="152400"/>
            <a:ext cx="9048466"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demonic realm is leading </a:t>
            </a:r>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billions of souls into hell.</a:t>
            </a:r>
          </a:p>
        </p:txBody>
      </p:sp>
      <p:pic>
        <p:nvPicPr>
          <p:cNvPr id="12" name="Warfare_Summary.pptx298-2.wav">
            <a:hlinkClick r:id="" action="ppaction://media"/>
          </p:cNvPr>
          <p:cNvPicPr>
            <a:picLocks noRot="1" noChangeAspect="1"/>
          </p:cNvPicPr>
          <p:nvPr>
            <a:audioFile r:link="rId2"/>
          </p:nvPr>
        </p:nvPicPr>
        <p:blipFill>
          <a:blip r:embed="rId10" cstate="print"/>
          <a:stretch>
            <a:fillRect/>
          </a:stretch>
        </p:blipFill>
        <p:spPr>
          <a:xfrm>
            <a:off x="8748713" y="6462713"/>
            <a:ext cx="304800" cy="304800"/>
          </a:xfrm>
          <a:prstGeom prst="rect">
            <a:avLst/>
          </a:prstGeom>
        </p:spPr>
      </p:pic>
    </p:spTree>
    <p:custDataLst>
      <p:tags r:id="rId1"/>
    </p:custDataLst>
  </p:cSld>
  <p:clrMapOvr>
    <a:masterClrMapping/>
  </p:clrMapOvr>
  <p:transition advTm="237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33333E-6 2.48555E-6 L 3.33333E-6 0.78867 " pathEditMode="relative" rAng="0" ptsTypes="AA">
                                      <p:cBhvr>
                                        <p:cTn id="10" dur="3000" fill="hold"/>
                                        <p:tgtEl>
                                          <p:spTgt spid="13"/>
                                        </p:tgtEl>
                                        <p:attrNameLst>
                                          <p:attrName>ppt_x</p:attrName>
                                          <p:attrName>ppt_y</p:attrName>
                                        </p:attrNameLst>
                                      </p:cBhvr>
                                      <p:rCtr x="0" y="394"/>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6"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19.3|42.4|2.9|1.7|2.4|1.8"/>
</p:tagLst>
</file>

<file path=ppt/tags/tag10.xml><?xml version="1.0" encoding="utf-8"?>
<p:tagLst xmlns:a="http://schemas.openxmlformats.org/drawingml/2006/main" xmlns:r="http://schemas.openxmlformats.org/officeDocument/2006/relationships" xmlns:p="http://schemas.openxmlformats.org/presentationml/2006/main">
  <p:tag name="TIMING" val="|10.7|26.4|8.7|5.5|19.7"/>
</p:tagLst>
</file>

<file path=ppt/tags/tag11.xml><?xml version="1.0" encoding="utf-8"?>
<p:tagLst xmlns:a="http://schemas.openxmlformats.org/drawingml/2006/main" xmlns:r="http://schemas.openxmlformats.org/officeDocument/2006/relationships" xmlns:p="http://schemas.openxmlformats.org/presentationml/2006/main">
  <p:tag name="TIMING" val="|14.7|12.8"/>
</p:tagLst>
</file>

<file path=ppt/tags/tag12.xml><?xml version="1.0" encoding="utf-8"?>
<p:tagLst xmlns:a="http://schemas.openxmlformats.org/drawingml/2006/main" xmlns:r="http://schemas.openxmlformats.org/officeDocument/2006/relationships" xmlns:p="http://schemas.openxmlformats.org/presentationml/2006/main">
  <p:tag name="TIMING" val="|4.3|9.9|14.7"/>
</p:tagLst>
</file>

<file path=ppt/tags/tag13.xml><?xml version="1.0" encoding="utf-8"?>
<p:tagLst xmlns:a="http://schemas.openxmlformats.org/drawingml/2006/main" xmlns:r="http://schemas.openxmlformats.org/officeDocument/2006/relationships" xmlns:p="http://schemas.openxmlformats.org/presentationml/2006/main">
  <p:tag name="TIMING" val="|5.4|9.4|18.6"/>
</p:tagLst>
</file>

<file path=ppt/tags/tag14.xml><?xml version="1.0" encoding="utf-8"?>
<p:tagLst xmlns:a="http://schemas.openxmlformats.org/drawingml/2006/main" xmlns:r="http://schemas.openxmlformats.org/officeDocument/2006/relationships" xmlns:p="http://schemas.openxmlformats.org/presentationml/2006/main">
  <p:tag name="TIMING" val="|9.5"/>
</p:tagLst>
</file>

<file path=ppt/tags/tag15.xml><?xml version="1.0" encoding="utf-8"?>
<p:tagLst xmlns:a="http://schemas.openxmlformats.org/drawingml/2006/main" xmlns:r="http://schemas.openxmlformats.org/officeDocument/2006/relationships" xmlns:p="http://schemas.openxmlformats.org/presentationml/2006/main">
  <p:tag name="TIMING" val="|24.9|24.5|12.7"/>
</p:tagLst>
</file>

<file path=ppt/tags/tag16.xml><?xml version="1.0" encoding="utf-8"?>
<p:tagLst xmlns:a="http://schemas.openxmlformats.org/drawingml/2006/main" xmlns:r="http://schemas.openxmlformats.org/officeDocument/2006/relationships" xmlns:p="http://schemas.openxmlformats.org/presentationml/2006/main">
  <p:tag name="TIMING" val="|8.2|7.2|19.2|16.4|8.6"/>
</p:tagLst>
</file>

<file path=ppt/tags/tag17.xml><?xml version="1.0" encoding="utf-8"?>
<p:tagLst xmlns:a="http://schemas.openxmlformats.org/drawingml/2006/main" xmlns:r="http://schemas.openxmlformats.org/officeDocument/2006/relationships" xmlns:p="http://schemas.openxmlformats.org/presentationml/2006/main">
  <p:tag name="TIMING" val="|3.7|9.9|7|24.1"/>
</p:tagLst>
</file>

<file path=ppt/tags/tag18.xml><?xml version="1.0" encoding="utf-8"?>
<p:tagLst xmlns:a="http://schemas.openxmlformats.org/drawingml/2006/main" xmlns:r="http://schemas.openxmlformats.org/officeDocument/2006/relationships" xmlns:p="http://schemas.openxmlformats.org/presentationml/2006/main">
  <p:tag name="TIMING" val="|0.9|38.1"/>
</p:tagLst>
</file>

<file path=ppt/tags/tag19.xml><?xml version="1.0" encoding="utf-8"?>
<p:tagLst xmlns:a="http://schemas.openxmlformats.org/drawingml/2006/main" xmlns:r="http://schemas.openxmlformats.org/officeDocument/2006/relationships" xmlns:p="http://schemas.openxmlformats.org/presentationml/2006/main">
  <p:tag name="TIMING" val="|22.6"/>
</p:tagLst>
</file>

<file path=ppt/tags/tag2.xml><?xml version="1.0" encoding="utf-8"?>
<p:tagLst xmlns:a="http://schemas.openxmlformats.org/drawingml/2006/main" xmlns:r="http://schemas.openxmlformats.org/officeDocument/2006/relationships" xmlns:p="http://schemas.openxmlformats.org/presentationml/2006/main">
  <p:tag name="TIMING" val="|6.8|4.9|3.8|4.7"/>
</p:tagLst>
</file>

<file path=ppt/tags/tag20.xml><?xml version="1.0" encoding="utf-8"?>
<p:tagLst xmlns:a="http://schemas.openxmlformats.org/drawingml/2006/main" xmlns:r="http://schemas.openxmlformats.org/officeDocument/2006/relationships" xmlns:p="http://schemas.openxmlformats.org/presentationml/2006/main">
  <p:tag name="TIMING" val="|5.9"/>
</p:tagLst>
</file>

<file path=ppt/tags/tag21.xml><?xml version="1.0" encoding="utf-8"?>
<p:tagLst xmlns:a="http://schemas.openxmlformats.org/drawingml/2006/main" xmlns:r="http://schemas.openxmlformats.org/officeDocument/2006/relationships" xmlns:p="http://schemas.openxmlformats.org/presentationml/2006/main">
  <p:tag name="TIMING" val="|2.4|7.6|4.9"/>
</p:tagLst>
</file>

<file path=ppt/tags/tag22.xml><?xml version="1.0" encoding="utf-8"?>
<p:tagLst xmlns:a="http://schemas.openxmlformats.org/drawingml/2006/main" xmlns:r="http://schemas.openxmlformats.org/officeDocument/2006/relationships" xmlns:p="http://schemas.openxmlformats.org/presentationml/2006/main">
  <p:tag name="TIMING" val="|2.4"/>
</p:tagLst>
</file>

<file path=ppt/tags/tag23.xml><?xml version="1.0" encoding="utf-8"?>
<p:tagLst xmlns:a="http://schemas.openxmlformats.org/drawingml/2006/main" xmlns:r="http://schemas.openxmlformats.org/officeDocument/2006/relationships" xmlns:p="http://schemas.openxmlformats.org/presentationml/2006/main">
  <p:tag name="TIMING" val="|19.9|2.1"/>
</p:tagLst>
</file>

<file path=ppt/tags/tag24.xml><?xml version="1.0" encoding="utf-8"?>
<p:tagLst xmlns:a="http://schemas.openxmlformats.org/drawingml/2006/main" xmlns:r="http://schemas.openxmlformats.org/officeDocument/2006/relationships" xmlns:p="http://schemas.openxmlformats.org/presentationml/2006/main">
  <p:tag name="TIMING" val="|6.9"/>
</p:tagLst>
</file>

<file path=ppt/tags/tag25.xml><?xml version="1.0" encoding="utf-8"?>
<p:tagLst xmlns:a="http://schemas.openxmlformats.org/drawingml/2006/main" xmlns:r="http://schemas.openxmlformats.org/officeDocument/2006/relationships" xmlns:p="http://schemas.openxmlformats.org/presentationml/2006/main">
  <p:tag name="TIMING" val="|2.9"/>
</p:tagLst>
</file>

<file path=ppt/tags/tag26.xml><?xml version="1.0" encoding="utf-8"?>
<p:tagLst xmlns:a="http://schemas.openxmlformats.org/drawingml/2006/main" xmlns:r="http://schemas.openxmlformats.org/officeDocument/2006/relationships" xmlns:p="http://schemas.openxmlformats.org/presentationml/2006/main">
  <p:tag name="TIMING" val="|10.2|17.8"/>
</p:tagLst>
</file>

<file path=ppt/tags/tag27.xml><?xml version="1.0" encoding="utf-8"?>
<p:tagLst xmlns:a="http://schemas.openxmlformats.org/drawingml/2006/main" xmlns:r="http://schemas.openxmlformats.org/officeDocument/2006/relationships" xmlns:p="http://schemas.openxmlformats.org/presentationml/2006/main">
  <p:tag name="TIMING" val="|19.7"/>
</p:tagLst>
</file>

<file path=ppt/tags/tag28.xml><?xml version="1.0" encoding="utf-8"?>
<p:tagLst xmlns:a="http://schemas.openxmlformats.org/drawingml/2006/main" xmlns:r="http://schemas.openxmlformats.org/officeDocument/2006/relationships" xmlns:p="http://schemas.openxmlformats.org/presentationml/2006/main">
  <p:tag name="TIMING" val="|4.6|13.8|8"/>
</p:tagLst>
</file>

<file path=ppt/tags/tag29.xml><?xml version="1.0" encoding="utf-8"?>
<p:tagLst xmlns:a="http://schemas.openxmlformats.org/drawingml/2006/main" xmlns:r="http://schemas.openxmlformats.org/officeDocument/2006/relationships" xmlns:p="http://schemas.openxmlformats.org/presentationml/2006/main">
  <p:tag name="TIMING" val="|9|8.1|13.2"/>
</p:tagLst>
</file>

<file path=ppt/tags/tag3.xml><?xml version="1.0" encoding="utf-8"?>
<p:tagLst xmlns:a="http://schemas.openxmlformats.org/drawingml/2006/main" xmlns:r="http://schemas.openxmlformats.org/officeDocument/2006/relationships" xmlns:p="http://schemas.openxmlformats.org/presentationml/2006/main">
  <p:tag name="TIMING" val="|30.2"/>
</p:tagLst>
</file>

<file path=ppt/tags/tag4.xml><?xml version="1.0" encoding="utf-8"?>
<p:tagLst xmlns:a="http://schemas.openxmlformats.org/drawingml/2006/main" xmlns:r="http://schemas.openxmlformats.org/officeDocument/2006/relationships" xmlns:p="http://schemas.openxmlformats.org/presentationml/2006/main">
  <p:tag name="TIMING" val="|2.4|11.3|10|11.1"/>
</p:tagLst>
</file>

<file path=ppt/tags/tag5.xml><?xml version="1.0" encoding="utf-8"?>
<p:tagLst xmlns:a="http://schemas.openxmlformats.org/drawingml/2006/main" xmlns:r="http://schemas.openxmlformats.org/officeDocument/2006/relationships" xmlns:p="http://schemas.openxmlformats.org/presentationml/2006/main">
  <p:tag name="TIMING" val="|5.9|5.9"/>
</p:tagLst>
</file>

<file path=ppt/tags/tag6.xml><?xml version="1.0" encoding="utf-8"?>
<p:tagLst xmlns:a="http://schemas.openxmlformats.org/drawingml/2006/main" xmlns:r="http://schemas.openxmlformats.org/officeDocument/2006/relationships" xmlns:p="http://schemas.openxmlformats.org/presentationml/2006/main">
  <p:tag name="TIMING" val="|12.4"/>
</p:tagLst>
</file>

<file path=ppt/tags/tag7.xml><?xml version="1.0" encoding="utf-8"?>
<p:tagLst xmlns:a="http://schemas.openxmlformats.org/drawingml/2006/main" xmlns:r="http://schemas.openxmlformats.org/officeDocument/2006/relationships" xmlns:p="http://schemas.openxmlformats.org/presentationml/2006/main">
  <p:tag name="TIMING" val="|12.6"/>
</p:tagLst>
</file>

<file path=ppt/tags/tag8.xml><?xml version="1.0" encoding="utf-8"?>
<p:tagLst xmlns:a="http://schemas.openxmlformats.org/drawingml/2006/main" xmlns:r="http://schemas.openxmlformats.org/officeDocument/2006/relationships" xmlns:p="http://schemas.openxmlformats.org/presentationml/2006/main">
  <p:tag name="TIMING" val="|33.6"/>
</p:tagLst>
</file>

<file path=ppt/tags/tag9.xml><?xml version="1.0" encoding="utf-8"?>
<p:tagLst xmlns:a="http://schemas.openxmlformats.org/drawingml/2006/main" xmlns:r="http://schemas.openxmlformats.org/officeDocument/2006/relationships" xmlns:p="http://schemas.openxmlformats.org/presentationml/2006/main">
  <p:tag name="TIMING" val="|13.4|11.8|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4360</TotalTime>
  <Words>5750</Words>
  <Application>Microsoft Office PowerPoint</Application>
  <PresentationFormat>On-screen Show (4:3)</PresentationFormat>
  <Paragraphs>1170</Paragraphs>
  <Slides>46</Slides>
  <Notes>46</Notes>
  <HiddenSlides>0</HiddenSlides>
  <MMClips>48</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Robert</cp:lastModifiedBy>
  <cp:revision>688</cp:revision>
  <dcterms:created xsi:type="dcterms:W3CDTF">2010-03-07T08:17:18Z</dcterms:created>
  <dcterms:modified xsi:type="dcterms:W3CDTF">2010-05-27T23:06:17Z</dcterms:modified>
</cp:coreProperties>
</file>